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1.xml" ContentType="application/vnd.openxmlformats-officedocument.presentationml.tags+xml"/>
  <Override PartName="/ppt/notesSlides/notesSlide10.xml" ContentType="application/vnd.openxmlformats-officedocument.presentationml.notesSlide+xml"/>
  <Override PartName="/ppt/tags/tag2.xml" ContentType="application/vnd.openxmlformats-officedocument.presentationml.tags+xml"/>
  <Override PartName="/ppt/notesSlides/notesSlide11.xml" ContentType="application/vnd.openxmlformats-officedocument.presentationml.notesSlide+xml"/>
  <Override PartName="/ppt/tags/tag3.xml" ContentType="application/vnd.openxmlformats-officedocument.presentationml.tags+xml"/>
  <Override PartName="/ppt/notesSlides/notesSlide12.xml" ContentType="application/vnd.openxmlformats-officedocument.presentationml.notesSlide+xml"/>
  <Override PartName="/ppt/tags/tag4.xml" ContentType="application/vnd.openxmlformats-officedocument.presentationml.tags+xml"/>
  <Override PartName="/ppt/notesSlides/notesSlide13.xml" ContentType="application/vnd.openxmlformats-officedocument.presentationml.notesSlide+xml"/>
  <Override PartName="/ppt/tags/tag5.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4235" r:id="rId1"/>
  </p:sldMasterIdLst>
  <p:notesMasterIdLst>
    <p:notesMasterId r:id="rId80"/>
  </p:notesMasterIdLst>
  <p:handoutMasterIdLst>
    <p:handoutMasterId r:id="rId81"/>
  </p:handoutMasterIdLst>
  <p:sldIdLst>
    <p:sldId id="256" r:id="rId2"/>
    <p:sldId id="419" r:id="rId3"/>
    <p:sldId id="398" r:id="rId4"/>
    <p:sldId id="527" r:id="rId5"/>
    <p:sldId id="439" r:id="rId6"/>
    <p:sldId id="522" r:id="rId7"/>
    <p:sldId id="523" r:id="rId8"/>
    <p:sldId id="524" r:id="rId9"/>
    <p:sldId id="525" r:id="rId10"/>
    <p:sldId id="414" r:id="rId11"/>
    <p:sldId id="364" r:id="rId12"/>
    <p:sldId id="354" r:id="rId13"/>
    <p:sldId id="355" r:id="rId14"/>
    <p:sldId id="356" r:id="rId15"/>
    <p:sldId id="440" r:id="rId16"/>
    <p:sldId id="441" r:id="rId17"/>
    <p:sldId id="415" r:id="rId18"/>
    <p:sldId id="366" r:id="rId19"/>
    <p:sldId id="367" r:id="rId20"/>
    <p:sldId id="376" r:id="rId21"/>
    <p:sldId id="370" r:id="rId22"/>
    <p:sldId id="444" r:id="rId23"/>
    <p:sldId id="538" r:id="rId24"/>
    <p:sldId id="539" r:id="rId25"/>
    <p:sldId id="431" r:id="rId26"/>
    <p:sldId id="540" r:id="rId27"/>
    <p:sldId id="534" r:id="rId28"/>
    <p:sldId id="535" r:id="rId29"/>
    <p:sldId id="541" r:id="rId30"/>
    <p:sldId id="542" r:id="rId31"/>
    <p:sldId id="543" r:id="rId32"/>
    <p:sldId id="445" r:id="rId33"/>
    <p:sldId id="377" r:id="rId34"/>
    <p:sldId id="453" r:id="rId35"/>
    <p:sldId id="544" r:id="rId36"/>
    <p:sldId id="545" r:id="rId37"/>
    <p:sldId id="546" r:id="rId38"/>
    <p:sldId id="458" r:id="rId39"/>
    <p:sldId id="381" r:id="rId40"/>
    <p:sldId id="529" r:id="rId41"/>
    <p:sldId id="530" r:id="rId42"/>
    <p:sldId id="548" r:id="rId43"/>
    <p:sldId id="549" r:id="rId44"/>
    <p:sldId id="547" r:id="rId45"/>
    <p:sldId id="550" r:id="rId46"/>
    <p:sldId id="551" r:id="rId47"/>
    <p:sldId id="378" r:id="rId48"/>
    <p:sldId id="557" r:id="rId49"/>
    <p:sldId id="561" r:id="rId50"/>
    <p:sldId id="562" r:id="rId51"/>
    <p:sldId id="460" r:id="rId52"/>
    <p:sldId id="467" r:id="rId53"/>
    <p:sldId id="564" r:id="rId54"/>
    <p:sldId id="563" r:id="rId55"/>
    <p:sldId id="565" r:id="rId56"/>
    <p:sldId id="423" r:id="rId57"/>
    <p:sldId id="471" r:id="rId58"/>
    <p:sldId id="509" r:id="rId59"/>
    <p:sldId id="566" r:id="rId60"/>
    <p:sldId id="387" r:id="rId61"/>
    <p:sldId id="472" r:id="rId62"/>
    <p:sldId id="477" r:id="rId63"/>
    <p:sldId id="567" r:id="rId64"/>
    <p:sldId id="390" r:id="rId65"/>
    <p:sldId id="479" r:id="rId66"/>
    <p:sldId id="481" r:id="rId67"/>
    <p:sldId id="482" r:id="rId68"/>
    <p:sldId id="487" r:id="rId69"/>
    <p:sldId id="568" r:id="rId70"/>
    <p:sldId id="392" r:id="rId71"/>
    <p:sldId id="569" r:id="rId72"/>
    <p:sldId id="570" r:id="rId73"/>
    <p:sldId id="571" r:id="rId74"/>
    <p:sldId id="407" r:id="rId75"/>
    <p:sldId id="428" r:id="rId76"/>
    <p:sldId id="442" r:id="rId77"/>
    <p:sldId id="443" r:id="rId78"/>
    <p:sldId id="409" r:id="rId79"/>
  </p:sldIdLst>
  <p:sldSz cx="9144000" cy="6858000" type="screen4x3"/>
  <p:notesSz cx="6858000" cy="9144000"/>
  <p:defaultTextStyle>
    <a:defPPr>
      <a:defRPr lang="en-US"/>
    </a:defPPr>
    <a:lvl1pPr algn="l" rtl="0" eaLnBrk="0" fontAlgn="base" hangingPunct="0">
      <a:spcBef>
        <a:spcPct val="0"/>
      </a:spcBef>
      <a:spcAft>
        <a:spcPct val="0"/>
      </a:spcAft>
      <a:defRPr sz="2400" kern="1200">
        <a:solidFill>
          <a:schemeClr val="tx1"/>
        </a:solidFill>
        <a:latin typeface="Arial" charset="0"/>
        <a:ea typeface="ＭＳ Ｐゴシック" charset="-128"/>
        <a:cs typeface="+mn-cs"/>
      </a:defRPr>
    </a:lvl1pPr>
    <a:lvl2pPr marL="457200" algn="l" rtl="0" eaLnBrk="0" fontAlgn="base" hangingPunct="0">
      <a:spcBef>
        <a:spcPct val="0"/>
      </a:spcBef>
      <a:spcAft>
        <a:spcPct val="0"/>
      </a:spcAft>
      <a:defRPr sz="2400" kern="1200">
        <a:solidFill>
          <a:schemeClr val="tx1"/>
        </a:solidFill>
        <a:latin typeface="Arial" charset="0"/>
        <a:ea typeface="ＭＳ Ｐゴシック" charset="-128"/>
        <a:cs typeface="+mn-cs"/>
      </a:defRPr>
    </a:lvl2pPr>
    <a:lvl3pPr marL="914400" algn="l" rtl="0" eaLnBrk="0" fontAlgn="base" hangingPunct="0">
      <a:spcBef>
        <a:spcPct val="0"/>
      </a:spcBef>
      <a:spcAft>
        <a:spcPct val="0"/>
      </a:spcAft>
      <a:defRPr sz="2400" kern="1200">
        <a:solidFill>
          <a:schemeClr val="tx1"/>
        </a:solidFill>
        <a:latin typeface="Arial" charset="0"/>
        <a:ea typeface="ＭＳ Ｐゴシック" charset="-128"/>
        <a:cs typeface="+mn-cs"/>
      </a:defRPr>
    </a:lvl3pPr>
    <a:lvl4pPr marL="1371600" algn="l" rtl="0" eaLnBrk="0" fontAlgn="base" hangingPunct="0">
      <a:spcBef>
        <a:spcPct val="0"/>
      </a:spcBef>
      <a:spcAft>
        <a:spcPct val="0"/>
      </a:spcAft>
      <a:defRPr sz="2400" kern="1200">
        <a:solidFill>
          <a:schemeClr val="tx1"/>
        </a:solidFill>
        <a:latin typeface="Arial" charset="0"/>
        <a:ea typeface="ＭＳ Ｐゴシック" charset="-128"/>
        <a:cs typeface="+mn-cs"/>
      </a:defRPr>
    </a:lvl4pPr>
    <a:lvl5pPr marL="1828800" algn="l" rtl="0" eaLnBrk="0" fontAlgn="base" hangingPunct="0">
      <a:spcBef>
        <a:spcPct val="0"/>
      </a:spcBef>
      <a:spcAft>
        <a:spcPct val="0"/>
      </a:spcAft>
      <a:defRPr sz="2400" kern="1200">
        <a:solidFill>
          <a:schemeClr val="tx1"/>
        </a:solidFill>
        <a:latin typeface="Arial" charset="0"/>
        <a:ea typeface="ＭＳ Ｐゴシック" charset="-128"/>
        <a:cs typeface="+mn-cs"/>
      </a:defRPr>
    </a:lvl5pPr>
    <a:lvl6pPr marL="2286000" algn="l" defTabSz="914400" rtl="0" eaLnBrk="1" latinLnBrk="0" hangingPunct="1">
      <a:defRPr sz="2400" kern="1200">
        <a:solidFill>
          <a:schemeClr val="tx1"/>
        </a:solidFill>
        <a:latin typeface="Arial" charset="0"/>
        <a:ea typeface="ＭＳ Ｐゴシック" charset="-128"/>
        <a:cs typeface="+mn-cs"/>
      </a:defRPr>
    </a:lvl6pPr>
    <a:lvl7pPr marL="2743200" algn="l" defTabSz="914400" rtl="0" eaLnBrk="1" latinLnBrk="0" hangingPunct="1">
      <a:defRPr sz="2400" kern="1200">
        <a:solidFill>
          <a:schemeClr val="tx1"/>
        </a:solidFill>
        <a:latin typeface="Arial" charset="0"/>
        <a:ea typeface="ＭＳ Ｐゴシック" charset="-128"/>
        <a:cs typeface="+mn-cs"/>
      </a:defRPr>
    </a:lvl7pPr>
    <a:lvl8pPr marL="3200400" algn="l" defTabSz="914400" rtl="0" eaLnBrk="1" latinLnBrk="0" hangingPunct="1">
      <a:defRPr sz="2400" kern="1200">
        <a:solidFill>
          <a:schemeClr val="tx1"/>
        </a:solidFill>
        <a:latin typeface="Arial" charset="0"/>
        <a:ea typeface="ＭＳ Ｐゴシック" charset="-128"/>
        <a:cs typeface="+mn-cs"/>
      </a:defRPr>
    </a:lvl8pPr>
    <a:lvl9pPr marL="3657600" algn="l" defTabSz="914400" rtl="0" eaLnBrk="1" latinLnBrk="0" hangingPunct="1">
      <a:defRPr sz="2400" kern="1200">
        <a:solidFill>
          <a:schemeClr val="tx1"/>
        </a:solidFill>
        <a:latin typeface="Arial" charset="0"/>
        <a:ea typeface="ＭＳ Ｐゴシック"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useTimings="0">
    <p:present/>
    <p:sldAll/>
    <p:penClr>
      <a:srgbClr val="FF0000"/>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244ABB"/>
    <a:srgbClr val="3973B4"/>
    <a:srgbClr val="FF120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950"/>
    <p:restoredTop sz="75436"/>
  </p:normalViewPr>
  <p:slideViewPr>
    <p:cSldViewPr>
      <p:cViewPr varScale="1">
        <p:scale>
          <a:sx n="76" d="100"/>
          <a:sy n="76" d="100"/>
        </p:scale>
        <p:origin x="944" y="192"/>
      </p:cViewPr>
      <p:guideLst>
        <p:guide orient="horz" pos="2160"/>
        <p:guide pos="2880"/>
      </p:guideLst>
    </p:cSldViewPr>
  </p:slideViewPr>
  <p:outlineViewPr>
    <p:cViewPr>
      <p:scale>
        <a:sx n="33" d="100"/>
        <a:sy n="33" d="100"/>
      </p:scale>
      <p:origin x="0" y="5904"/>
    </p:cViewPr>
  </p:outlineViewPr>
  <p:notesTextViewPr>
    <p:cViewPr>
      <p:scale>
        <a:sx n="100" d="100"/>
        <a:sy n="100" d="100"/>
      </p:scale>
      <p:origin x="0" y="0"/>
    </p:cViewPr>
  </p:notesTextViewPr>
  <p:sorterViewPr>
    <p:cViewPr>
      <p:scale>
        <a:sx n="66" d="100"/>
        <a:sy n="66" d="100"/>
      </p:scale>
      <p:origin x="0" y="-6111"/>
    </p:cViewPr>
  </p:sorterViewPr>
  <p:notesViewPr>
    <p:cSldViewPr>
      <p:cViewPr varScale="1">
        <p:scale>
          <a:sx n="93" d="100"/>
          <a:sy n="93" d="100"/>
        </p:scale>
        <p:origin x="-2040" y="-10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24" Type="http://schemas.microsoft.com/office/2015/10/relationships/revisionInfo" Target="revisionInfo.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80" Type="http://schemas.openxmlformats.org/officeDocument/2006/relationships/notesMaster" Target="notesMasters/notesMaster1.xml"/><Relationship Id="rId81" Type="http://schemas.openxmlformats.org/officeDocument/2006/relationships/handoutMaster" Target="handoutMasters/handoutMaster1.xml"/><Relationship Id="rId82" Type="http://schemas.openxmlformats.org/officeDocument/2006/relationships/presProps" Target="presProps.xml"/><Relationship Id="rId83" Type="http://schemas.openxmlformats.org/officeDocument/2006/relationships/viewProps" Target="viewProps.xml"/><Relationship Id="rId84" Type="http://schemas.openxmlformats.org/officeDocument/2006/relationships/theme" Target="theme/theme1.xml"/><Relationship Id="rId85"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a:defRPr sz="1200">
                <a:ea typeface="ＭＳ Ｐゴシック" charset="0"/>
                <a:cs typeface="ＭＳ Ｐゴシック" charset="0"/>
              </a:defRPr>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pPr>
              <a:defRPr/>
            </a:pPr>
            <a:fld id="{A3802A2B-1631-B84B-99C2-014984E024D8}" type="datetimeFigureOut">
              <a:rPr lang="en-US" altLang="en-US"/>
              <a:pPr>
                <a:defRPr/>
              </a:pPr>
              <a:t>11/20/17</a:t>
            </a:fld>
            <a:endParaRPr lang="en-US" altLang="en-US"/>
          </a:p>
        </p:txBody>
      </p:sp>
      <p:sp>
        <p:nvSpPr>
          <p:cNvPr id="4" name="Footer Placeholder 3"/>
          <p:cNvSpPr>
            <a:spLocks noGrp="1"/>
          </p:cNvSpPr>
          <p:nvPr>
            <p:ph type="ftr" sz="quarter" idx="2"/>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a:defRPr sz="1200">
                <a:ea typeface="ＭＳ Ｐゴシック" charset="0"/>
                <a:cs typeface="ＭＳ Ｐゴシック" charset="0"/>
              </a:defRPr>
            </a:lvl1pPr>
          </a:lstStyle>
          <a:p>
            <a:pPr>
              <a:defRPr/>
            </a:pP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pPr>
              <a:defRPr/>
            </a:pPr>
            <a:fld id="{30E7E697-2677-8B4B-B062-49041D4115C5}"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p:cNvSpPr>
            <a:spLocks noGrp="1" noChangeArrowheads="1"/>
          </p:cNvSpPr>
          <p:nvPr>
            <p:ph type="hdr" sz="quarter"/>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defRPr sz="1200">
                <a:ea typeface="ＭＳ Ｐゴシック" charset="0"/>
                <a:cs typeface="ＭＳ Ｐゴシック" charset="0"/>
              </a:defRPr>
            </a:lvl1pPr>
          </a:lstStyle>
          <a:p>
            <a:pPr>
              <a:defRPr/>
            </a:pPr>
            <a:endParaRPr lang="en-US"/>
          </a:p>
        </p:txBody>
      </p:sp>
      <p:sp>
        <p:nvSpPr>
          <p:cNvPr id="27651" name="Rectangle 3"/>
          <p:cNvSpPr>
            <a:spLocks noGrp="1" noChangeArrowheads="1"/>
          </p:cNvSpPr>
          <p:nvPr>
            <p:ph type="dt" idx="1"/>
          </p:nvPr>
        </p:nvSpPr>
        <p:spPr bwMode="auto">
          <a:xfrm>
            <a:off x="388620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defRPr sz="1200">
                <a:ea typeface="ＭＳ Ｐゴシック" charset="0"/>
                <a:cs typeface="ＭＳ Ｐゴシック" charset="0"/>
              </a:defRPr>
            </a:lvl1pPr>
          </a:lstStyle>
          <a:p>
            <a:pPr>
              <a:defRPr/>
            </a:pPr>
            <a:endParaRPr lang="en-US"/>
          </a:p>
        </p:txBody>
      </p:sp>
      <p:sp>
        <p:nvSpPr>
          <p:cNvPr id="1331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7653"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7654"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defRPr sz="1200">
                <a:ea typeface="ＭＳ Ｐゴシック" charset="0"/>
                <a:cs typeface="ＭＳ Ｐゴシック" charset="0"/>
              </a:defRPr>
            </a:lvl1pPr>
          </a:lstStyle>
          <a:p>
            <a:pPr>
              <a:defRPr/>
            </a:pPr>
            <a:endParaRPr lang="en-US"/>
          </a:p>
        </p:txBody>
      </p:sp>
      <p:sp>
        <p:nvSpPr>
          <p:cNvPr id="27655"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defRPr sz="1200"/>
            </a:lvl1pPr>
          </a:lstStyle>
          <a:p>
            <a:pPr>
              <a:defRPr/>
            </a:pPr>
            <a:fld id="{40E23580-B91A-FE42-8BCC-63E0B9E7B18B}"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111" charset="0"/>
        <a:ea typeface="ＭＳ Ｐゴシック" pitchFamily="-111" charset="-128"/>
        <a:cs typeface="ＭＳ Ｐゴシック" pitchFamily="-111" charset="-128"/>
      </a:defRPr>
    </a:lvl1pPr>
    <a:lvl2pPr marL="457200" algn="l" rtl="0" eaLnBrk="0" fontAlgn="base" hangingPunct="0">
      <a:spcBef>
        <a:spcPct val="30000"/>
      </a:spcBef>
      <a:spcAft>
        <a:spcPct val="0"/>
      </a:spcAft>
      <a:defRPr sz="1200" kern="1200">
        <a:solidFill>
          <a:schemeClr val="tx1"/>
        </a:solidFill>
        <a:latin typeface="Arial" pitchFamily="-111" charset="0"/>
        <a:ea typeface="ＭＳ Ｐゴシック" pitchFamily="-111" charset="-128"/>
        <a:cs typeface="+mn-cs"/>
      </a:defRPr>
    </a:lvl2pPr>
    <a:lvl3pPr marL="914400" algn="l" rtl="0" eaLnBrk="0" fontAlgn="base" hangingPunct="0">
      <a:spcBef>
        <a:spcPct val="30000"/>
      </a:spcBef>
      <a:spcAft>
        <a:spcPct val="0"/>
      </a:spcAft>
      <a:defRPr sz="1200" kern="1200">
        <a:solidFill>
          <a:schemeClr val="tx1"/>
        </a:solidFill>
        <a:latin typeface="Arial" pitchFamily="-111" charset="0"/>
        <a:ea typeface="ＭＳ Ｐゴシック" pitchFamily="-111" charset="-128"/>
        <a:cs typeface="+mn-cs"/>
      </a:defRPr>
    </a:lvl3pPr>
    <a:lvl4pPr marL="1371600" algn="l" rtl="0" eaLnBrk="0" fontAlgn="base" hangingPunct="0">
      <a:spcBef>
        <a:spcPct val="30000"/>
      </a:spcBef>
      <a:spcAft>
        <a:spcPct val="0"/>
      </a:spcAft>
      <a:defRPr sz="1200" kern="1200">
        <a:solidFill>
          <a:schemeClr val="tx1"/>
        </a:solidFill>
        <a:latin typeface="Arial" pitchFamily="-111" charset="0"/>
        <a:ea typeface="ＭＳ Ｐゴシック" pitchFamily="-111" charset="-128"/>
        <a:cs typeface="+mn-cs"/>
      </a:defRPr>
    </a:lvl4pPr>
    <a:lvl5pPr marL="1828800" algn="l" rtl="0" eaLnBrk="0" fontAlgn="base" hangingPunct="0">
      <a:spcBef>
        <a:spcPct val="30000"/>
      </a:spcBef>
      <a:spcAft>
        <a:spcPct val="0"/>
      </a:spcAft>
      <a:defRPr sz="1200" kern="1200">
        <a:solidFill>
          <a:schemeClr val="tx1"/>
        </a:solidFill>
        <a:latin typeface="Arial" pitchFamily="-111" charset="0"/>
        <a:ea typeface="ＭＳ Ｐゴシック" pitchFamily="-111"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AB0203B6-6304-4040-84F8-A0AFD0397479}" type="slidenum">
              <a:rPr lang="en-US" altLang="en-US" sz="1200"/>
              <a:pPr/>
              <a:t>1</a:t>
            </a:fld>
            <a:endParaRPr lang="en-US" altLang="en-US" sz="1200"/>
          </a:p>
        </p:txBody>
      </p:sp>
      <p:sp>
        <p:nvSpPr>
          <p:cNvPr id="16386" name="Rectangle 2"/>
          <p:cNvSpPr>
            <a:spLocks noGrp="1" noRot="1" noChangeAspect="1" noChangeArrowheads="1" noTextEdit="1"/>
          </p:cNvSpPr>
          <p:nvPr>
            <p:ph type="sldImg"/>
          </p:nvPr>
        </p:nvSpPr>
        <p:spPr>
          <a:ln/>
        </p:spPr>
      </p:sp>
      <p:sp>
        <p:nvSpPr>
          <p:cNvPr id="1638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r>
              <a:rPr lang="en-US" altLang="en-US" dirty="0">
                <a:latin typeface="Arial" charset="0"/>
                <a:ea typeface="ＭＳ Ｐゴシック" charset="-128"/>
              </a:rPr>
              <a:t>Introduce Trainers, and have Participants introduce themselves</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Slide Image Placeholder 1"/>
          <p:cNvSpPr>
            <a:spLocks noGrp="1" noRot="1" noChangeAspect="1" noTextEdit="1"/>
          </p:cNvSpPr>
          <p:nvPr>
            <p:ph type="sldImg"/>
          </p:nvPr>
        </p:nvSpPr>
        <p:spPr>
          <a:ln/>
        </p:spPr>
      </p:sp>
      <p:sp>
        <p:nvSpPr>
          <p:cNvPr id="43010"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ja-JP">
              <a:latin typeface="Arial" charset="0"/>
              <a:ea typeface="ＭＳ Ｐゴシック" charset="-128"/>
            </a:endParaRPr>
          </a:p>
        </p:txBody>
      </p:sp>
      <p:sp>
        <p:nvSpPr>
          <p:cNvPr id="43011"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991D98D3-A88F-5148-B28B-3225A0FAB0FF}" type="slidenum">
              <a:rPr lang="en-US" altLang="en-US" sz="1200"/>
              <a:pPr/>
              <a:t>12</a:t>
            </a:fld>
            <a:endParaRPr lang="en-US" altLang="en-US" sz="120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Slide Image Placeholder 1"/>
          <p:cNvSpPr>
            <a:spLocks noGrp="1" noRot="1" noChangeAspect="1" noTextEdit="1"/>
          </p:cNvSpPr>
          <p:nvPr>
            <p:ph type="sldImg"/>
          </p:nvPr>
        </p:nvSpPr>
        <p:spPr>
          <a:ln/>
        </p:spPr>
      </p:sp>
      <p:sp>
        <p:nvSpPr>
          <p:cNvPr id="45058"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ja-JP" dirty="0">
              <a:latin typeface="Arial" charset="0"/>
              <a:ea typeface="ＭＳ Ｐゴシック" charset="-128"/>
            </a:endParaRPr>
          </a:p>
        </p:txBody>
      </p:sp>
      <p:sp>
        <p:nvSpPr>
          <p:cNvPr id="45059"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F28A3DDA-245E-544E-AFA6-728EDE1647FA}" type="slidenum">
              <a:rPr lang="en-US" altLang="en-US" sz="1200"/>
              <a:pPr/>
              <a:t>13</a:t>
            </a:fld>
            <a:endParaRPr lang="en-US" altLang="en-US" sz="120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Slide Image Placeholder 1"/>
          <p:cNvSpPr>
            <a:spLocks noGrp="1" noRot="1" noChangeAspect="1" noTextEdit="1"/>
          </p:cNvSpPr>
          <p:nvPr>
            <p:ph type="sldImg"/>
          </p:nvPr>
        </p:nvSpPr>
        <p:spPr>
          <a:ln/>
        </p:spPr>
      </p:sp>
      <p:sp>
        <p:nvSpPr>
          <p:cNvPr id="47106"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ja-JP" dirty="0">
              <a:latin typeface="Arial" charset="0"/>
              <a:ea typeface="ＭＳ Ｐゴシック" charset="-128"/>
            </a:endParaRPr>
          </a:p>
        </p:txBody>
      </p:sp>
      <p:sp>
        <p:nvSpPr>
          <p:cNvPr id="47107"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71A6A9F0-B442-814E-AE54-B474200B327D}" type="slidenum">
              <a:rPr lang="en-US" altLang="en-US" sz="1200"/>
              <a:pPr/>
              <a:t>14</a:t>
            </a:fld>
            <a:endParaRPr lang="en-US" altLang="en-US" sz="120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Slide Image Placeholder 1"/>
          <p:cNvSpPr>
            <a:spLocks noGrp="1" noRot="1" noChangeAspect="1" noTextEdit="1"/>
          </p:cNvSpPr>
          <p:nvPr>
            <p:ph type="sldImg"/>
          </p:nvPr>
        </p:nvSpPr>
        <p:spPr>
          <a:ln/>
        </p:spPr>
      </p:sp>
      <p:sp>
        <p:nvSpPr>
          <p:cNvPr id="47106"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ja-JP" dirty="0">
              <a:latin typeface="Arial" charset="0"/>
              <a:ea typeface="ＭＳ Ｐゴシック" charset="-128"/>
            </a:endParaRPr>
          </a:p>
        </p:txBody>
      </p:sp>
      <p:sp>
        <p:nvSpPr>
          <p:cNvPr id="47107"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71A6A9F0-B442-814E-AE54-B474200B327D}" type="slidenum">
              <a:rPr lang="en-US" altLang="en-US" sz="1200"/>
              <a:pPr/>
              <a:t>15</a:t>
            </a:fld>
            <a:endParaRPr lang="en-US" altLang="en-US" sz="1200"/>
          </a:p>
        </p:txBody>
      </p:sp>
    </p:spTree>
    <p:extLst>
      <p:ext uri="{BB962C8B-B14F-4D97-AF65-F5344CB8AC3E}">
        <p14:creationId xmlns:p14="http://schemas.microsoft.com/office/powerpoint/2010/main" val="19783573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Slide Image Placeholder 1"/>
          <p:cNvSpPr>
            <a:spLocks noGrp="1" noRot="1" noChangeAspect="1" noTextEdit="1"/>
          </p:cNvSpPr>
          <p:nvPr>
            <p:ph type="sldImg"/>
          </p:nvPr>
        </p:nvSpPr>
        <p:spPr>
          <a:ln/>
        </p:spPr>
      </p:sp>
      <p:sp>
        <p:nvSpPr>
          <p:cNvPr id="47106"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ja-JP" dirty="0">
              <a:latin typeface="Arial" charset="0"/>
              <a:ea typeface="ＭＳ Ｐゴシック" charset="-128"/>
            </a:endParaRPr>
          </a:p>
        </p:txBody>
      </p:sp>
      <p:sp>
        <p:nvSpPr>
          <p:cNvPr id="47107"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71A6A9F0-B442-814E-AE54-B474200B327D}" type="slidenum">
              <a:rPr lang="en-US" altLang="en-US" sz="1200"/>
              <a:pPr/>
              <a:t>16</a:t>
            </a:fld>
            <a:endParaRPr lang="en-US" altLang="en-US" sz="1200"/>
          </a:p>
        </p:txBody>
      </p:sp>
    </p:spTree>
    <p:extLst>
      <p:ext uri="{BB962C8B-B14F-4D97-AF65-F5344CB8AC3E}">
        <p14:creationId xmlns:p14="http://schemas.microsoft.com/office/powerpoint/2010/main" val="19574862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8914" name="Rectangle 9"/>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9E11B2C8-7184-5243-A526-22CD4DCCF800}" type="slidenum">
              <a:rPr lang="en-US" altLang="en-US" sz="1200"/>
              <a:pPr/>
              <a:t>17</a:t>
            </a:fld>
            <a:endParaRPr lang="en-US" altLang="en-US" sz="1200"/>
          </a:p>
        </p:txBody>
      </p:sp>
      <p:sp>
        <p:nvSpPr>
          <p:cNvPr id="38915" name="Text Box 1"/>
          <p:cNvSpPr>
            <a:spLocks noGrp="1" noRot="1" noChangeAspect="1" noChangeArrowheads="1" noTextEdit="1"/>
          </p:cNvSpPr>
          <p:nvPr>
            <p:ph type="sldImg"/>
          </p:nvPr>
        </p:nvSpPr>
        <p:spPr>
          <a:solidFill>
            <a:srgbClr val="FFFFFF"/>
          </a:solidFill>
          <a:ln/>
        </p:spPr>
      </p:sp>
      <p:sp>
        <p:nvSpPr>
          <p:cNvPr id="38916" name="Text Box 2"/>
          <p:cNvSpPr>
            <a:spLocks noGrp="1" noChangeArrowheads="1"/>
          </p:cNvSpPr>
          <p:nvPr>
            <p:ph type="body" idx="1"/>
          </p:nvPr>
        </p:nvSpPr>
        <p:spPr>
          <a:xfrm>
            <a:off x="914400" y="4341813"/>
            <a:ext cx="5029200" cy="41163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none" anchor="ctr"/>
          <a:lstStyle/>
          <a:p>
            <a:endParaRPr lang="en-US" altLang="en-US">
              <a:latin typeface="Arial" charset="0"/>
              <a:ea typeface="ＭＳ Ｐゴシック" charset="-128"/>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9F013D80-5FC4-F042-AEED-9D038AD4EA87}" type="slidenum">
              <a:rPr lang="en-US" altLang="en-US" sz="1200"/>
              <a:pPr/>
              <a:t>18</a:t>
            </a:fld>
            <a:endParaRPr lang="en-US" altLang="en-US" sz="1200"/>
          </a:p>
        </p:txBody>
      </p:sp>
      <p:sp>
        <p:nvSpPr>
          <p:cNvPr id="51202" name="Rectangle 2"/>
          <p:cNvSpPr>
            <a:spLocks noGrp="1" noRot="1" noChangeAspect="1" noChangeArrowheads="1" noTextEdit="1"/>
          </p:cNvSpPr>
          <p:nvPr>
            <p:ph type="sldImg"/>
          </p:nvPr>
        </p:nvSpPr>
        <p:spPr>
          <a:ln/>
        </p:spPr>
      </p:sp>
      <p:sp>
        <p:nvSpPr>
          <p:cNvPr id="5120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A673CF2C-621A-2E4A-A71C-C4BE588AE8A0}" type="slidenum">
              <a:rPr lang="en-US" altLang="en-US" sz="1200"/>
              <a:pPr/>
              <a:t>20</a:t>
            </a:fld>
            <a:endParaRPr lang="en-US" altLang="en-US" sz="1200"/>
          </a:p>
        </p:txBody>
      </p:sp>
      <p:sp>
        <p:nvSpPr>
          <p:cNvPr id="54274" name="Rectangle 2"/>
          <p:cNvSpPr>
            <a:spLocks noGrp="1" noRot="1" noChangeAspect="1" noChangeArrowheads="1" noTextEdit="1"/>
          </p:cNvSpPr>
          <p:nvPr>
            <p:ph type="sldImg"/>
          </p:nvPr>
        </p:nvSpPr>
        <p:spPr>
          <a:ln/>
        </p:spPr>
      </p:sp>
      <p:sp>
        <p:nvSpPr>
          <p:cNvPr id="5427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22</a:t>
            </a:fld>
            <a:endParaRPr lang="en-US" altLang="en-US"/>
          </a:p>
        </p:txBody>
      </p:sp>
    </p:spTree>
    <p:extLst>
      <p:ext uri="{BB962C8B-B14F-4D97-AF65-F5344CB8AC3E}">
        <p14:creationId xmlns:p14="http://schemas.microsoft.com/office/powerpoint/2010/main" val="7727205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23</a:t>
            </a:fld>
            <a:endParaRPr lang="en-US" altLang="en-US"/>
          </a:p>
        </p:txBody>
      </p:sp>
    </p:spTree>
    <p:extLst>
      <p:ext uri="{BB962C8B-B14F-4D97-AF65-F5344CB8AC3E}">
        <p14:creationId xmlns:p14="http://schemas.microsoft.com/office/powerpoint/2010/main" val="9320487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0FC628E0-09DE-B149-80A0-77A8B924FC0A}" type="slidenum">
              <a:rPr lang="en-US" altLang="en-US" sz="1200"/>
              <a:pPr/>
              <a:t>2</a:t>
            </a:fld>
            <a:endParaRPr lang="en-US" altLang="en-US" sz="1200"/>
          </a:p>
        </p:txBody>
      </p:sp>
      <p:sp>
        <p:nvSpPr>
          <p:cNvPr id="18434" name="Rectangle 2"/>
          <p:cNvSpPr>
            <a:spLocks noGrp="1" noRot="1" noChangeAspect="1" noChangeArrowheads="1" noTextEdit="1"/>
          </p:cNvSpPr>
          <p:nvPr>
            <p:ph type="sldImg"/>
          </p:nvPr>
        </p:nvSpPr>
        <p:spPr>
          <a:ln/>
        </p:spPr>
      </p:sp>
      <p:sp>
        <p:nvSpPr>
          <p:cNvPr id="184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ja-JP">
              <a:latin typeface="Arial" charset="0"/>
              <a:ea typeface="ＭＳ Ｐゴシック" charset="-128"/>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24</a:t>
            </a:fld>
            <a:endParaRPr lang="en-US" altLang="en-US"/>
          </a:p>
        </p:txBody>
      </p:sp>
    </p:spTree>
    <p:extLst>
      <p:ext uri="{BB962C8B-B14F-4D97-AF65-F5344CB8AC3E}">
        <p14:creationId xmlns:p14="http://schemas.microsoft.com/office/powerpoint/2010/main" val="10286102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26</a:t>
            </a:fld>
            <a:endParaRPr lang="en-US" altLang="en-US"/>
          </a:p>
        </p:txBody>
      </p:sp>
    </p:spTree>
    <p:extLst>
      <p:ext uri="{BB962C8B-B14F-4D97-AF65-F5344CB8AC3E}">
        <p14:creationId xmlns:p14="http://schemas.microsoft.com/office/powerpoint/2010/main" val="39411318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27</a:t>
            </a:fld>
            <a:endParaRPr lang="en-US" altLang="en-US"/>
          </a:p>
        </p:txBody>
      </p:sp>
    </p:spTree>
    <p:extLst>
      <p:ext uri="{BB962C8B-B14F-4D97-AF65-F5344CB8AC3E}">
        <p14:creationId xmlns:p14="http://schemas.microsoft.com/office/powerpoint/2010/main" val="127294346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28</a:t>
            </a:fld>
            <a:endParaRPr lang="en-US" altLang="en-US"/>
          </a:p>
        </p:txBody>
      </p:sp>
    </p:spTree>
    <p:extLst>
      <p:ext uri="{BB962C8B-B14F-4D97-AF65-F5344CB8AC3E}">
        <p14:creationId xmlns:p14="http://schemas.microsoft.com/office/powerpoint/2010/main" val="66922451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29</a:t>
            </a:fld>
            <a:endParaRPr lang="en-US" altLang="en-US"/>
          </a:p>
        </p:txBody>
      </p:sp>
    </p:spTree>
    <p:extLst>
      <p:ext uri="{BB962C8B-B14F-4D97-AF65-F5344CB8AC3E}">
        <p14:creationId xmlns:p14="http://schemas.microsoft.com/office/powerpoint/2010/main" val="115730228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30</a:t>
            </a:fld>
            <a:endParaRPr lang="en-US" altLang="en-US"/>
          </a:p>
        </p:txBody>
      </p:sp>
    </p:spTree>
    <p:extLst>
      <p:ext uri="{BB962C8B-B14F-4D97-AF65-F5344CB8AC3E}">
        <p14:creationId xmlns:p14="http://schemas.microsoft.com/office/powerpoint/2010/main" val="11557372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31</a:t>
            </a:fld>
            <a:endParaRPr lang="en-US" altLang="en-US"/>
          </a:p>
        </p:txBody>
      </p:sp>
    </p:spTree>
    <p:extLst>
      <p:ext uri="{BB962C8B-B14F-4D97-AF65-F5344CB8AC3E}">
        <p14:creationId xmlns:p14="http://schemas.microsoft.com/office/powerpoint/2010/main" val="82817007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32</a:t>
            </a:fld>
            <a:endParaRPr lang="en-US" altLang="en-US"/>
          </a:p>
        </p:txBody>
      </p:sp>
    </p:spTree>
    <p:extLst>
      <p:ext uri="{BB962C8B-B14F-4D97-AF65-F5344CB8AC3E}">
        <p14:creationId xmlns:p14="http://schemas.microsoft.com/office/powerpoint/2010/main" val="110292956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8F26BFD4-70AC-4C48-8FD0-11F92F1B22B4}" type="slidenum">
              <a:rPr lang="en-US" altLang="en-US" sz="1200"/>
              <a:pPr/>
              <a:t>33</a:t>
            </a:fld>
            <a:endParaRPr lang="en-US" altLang="en-US" sz="1200"/>
          </a:p>
        </p:txBody>
      </p:sp>
      <p:sp>
        <p:nvSpPr>
          <p:cNvPr id="60418" name="Rectangle 2"/>
          <p:cNvSpPr>
            <a:spLocks noGrp="1" noRot="1" noChangeAspect="1" noChangeArrowheads="1" noTextEdit="1"/>
          </p:cNvSpPr>
          <p:nvPr>
            <p:ph type="sldImg"/>
          </p:nvPr>
        </p:nvSpPr>
        <p:spPr>
          <a:ln/>
        </p:spPr>
      </p:sp>
      <p:sp>
        <p:nvSpPr>
          <p:cNvPr id="604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36</a:t>
            </a:fld>
            <a:endParaRPr lang="en-US" altLang="en-US"/>
          </a:p>
        </p:txBody>
      </p:sp>
    </p:spTree>
    <p:extLst>
      <p:ext uri="{BB962C8B-B14F-4D97-AF65-F5344CB8AC3E}">
        <p14:creationId xmlns:p14="http://schemas.microsoft.com/office/powerpoint/2010/main" val="14417035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noTextEdit="1"/>
          </p:cNvSpPr>
          <p:nvPr>
            <p:ph type="sldImg"/>
          </p:nvPr>
        </p:nvSpPr>
        <p:spPr>
          <a:ln/>
        </p:spPr>
      </p:sp>
      <p:sp>
        <p:nvSpPr>
          <p:cNvPr id="2355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90000"/>
              </a:lnSpc>
            </a:pPr>
            <a:r>
              <a:rPr lang="en-US" altLang="en-US" sz="1100">
                <a:latin typeface="Arial" charset="0"/>
                <a:ea typeface="ＭＳ Ｐゴシック" charset="-128"/>
              </a:rPr>
              <a:t>Equity implications of these points</a:t>
            </a:r>
          </a:p>
        </p:txBody>
      </p:sp>
      <p:sp>
        <p:nvSpPr>
          <p:cNvPr id="2355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50B829AB-88EA-4441-9AF5-5078AAAC3DB3}" type="slidenum">
              <a:rPr lang="en-US" altLang="en-US" sz="1200"/>
              <a:pPr/>
              <a:t>3</a:t>
            </a:fld>
            <a:endParaRPr lang="en-US" altLang="en-US" sz="120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37</a:t>
            </a:fld>
            <a:endParaRPr lang="en-US" altLang="en-US"/>
          </a:p>
        </p:txBody>
      </p:sp>
    </p:spTree>
    <p:extLst>
      <p:ext uri="{BB962C8B-B14F-4D97-AF65-F5344CB8AC3E}">
        <p14:creationId xmlns:p14="http://schemas.microsoft.com/office/powerpoint/2010/main" val="183321975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C453C7D0-9B0E-4041-BF01-0A15EB72370A}" type="slidenum">
              <a:rPr lang="en-US" altLang="en-US" sz="1200"/>
              <a:pPr/>
              <a:t>39</a:t>
            </a:fld>
            <a:endParaRPr lang="en-US" altLang="en-US" sz="1200"/>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40</a:t>
            </a:fld>
            <a:endParaRPr lang="en-US" altLang="en-US"/>
          </a:p>
        </p:txBody>
      </p:sp>
    </p:spTree>
    <p:extLst>
      <p:ext uri="{BB962C8B-B14F-4D97-AF65-F5344CB8AC3E}">
        <p14:creationId xmlns:p14="http://schemas.microsoft.com/office/powerpoint/2010/main" val="72931177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44</a:t>
            </a:fld>
            <a:endParaRPr lang="en-US" altLang="en-US"/>
          </a:p>
        </p:txBody>
      </p:sp>
    </p:spTree>
    <p:extLst>
      <p:ext uri="{BB962C8B-B14F-4D97-AF65-F5344CB8AC3E}">
        <p14:creationId xmlns:p14="http://schemas.microsoft.com/office/powerpoint/2010/main" val="33503832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45</a:t>
            </a:fld>
            <a:endParaRPr lang="en-US" altLang="en-US"/>
          </a:p>
        </p:txBody>
      </p:sp>
    </p:spTree>
    <p:extLst>
      <p:ext uri="{BB962C8B-B14F-4D97-AF65-F5344CB8AC3E}">
        <p14:creationId xmlns:p14="http://schemas.microsoft.com/office/powerpoint/2010/main" val="214340044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987CD16B-BF04-1447-BA21-73373D2CF642}" type="slidenum">
              <a:rPr lang="en-US" altLang="en-US" sz="1200"/>
              <a:pPr/>
              <a:t>47</a:t>
            </a:fld>
            <a:endParaRPr lang="en-US" altLang="en-US" sz="1200"/>
          </a:p>
        </p:txBody>
      </p:sp>
      <p:sp>
        <p:nvSpPr>
          <p:cNvPr id="69634" name="Rectangle 2"/>
          <p:cNvSpPr>
            <a:spLocks noGrp="1" noRot="1" noChangeAspect="1" noChangeArrowheads="1" noTextEdit="1"/>
          </p:cNvSpPr>
          <p:nvPr>
            <p:ph type="sldImg"/>
          </p:nvPr>
        </p:nvSpPr>
        <p:spPr>
          <a:ln/>
        </p:spPr>
      </p:sp>
      <p:sp>
        <p:nvSpPr>
          <p:cNvPr id="696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50</a:t>
            </a:fld>
            <a:endParaRPr lang="en-US" altLang="en-US"/>
          </a:p>
        </p:txBody>
      </p:sp>
    </p:spTree>
    <p:extLst>
      <p:ext uri="{BB962C8B-B14F-4D97-AF65-F5344CB8AC3E}">
        <p14:creationId xmlns:p14="http://schemas.microsoft.com/office/powerpoint/2010/main" val="77870267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53</a:t>
            </a:fld>
            <a:endParaRPr lang="en-US" altLang="en-US"/>
          </a:p>
        </p:txBody>
      </p:sp>
    </p:spTree>
    <p:extLst>
      <p:ext uri="{BB962C8B-B14F-4D97-AF65-F5344CB8AC3E}">
        <p14:creationId xmlns:p14="http://schemas.microsoft.com/office/powerpoint/2010/main" val="194600083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0398E6B2-02A4-A844-8194-C08A9FC433C8}" type="slidenum">
              <a:rPr lang="en-US" altLang="en-US" sz="1200"/>
              <a:pPr/>
              <a:t>56</a:t>
            </a:fld>
            <a:endParaRPr lang="en-US" altLang="en-US" sz="1200"/>
          </a:p>
        </p:txBody>
      </p:sp>
      <p:sp>
        <p:nvSpPr>
          <p:cNvPr id="80898" name="Rectangle 2"/>
          <p:cNvSpPr>
            <a:spLocks noGrp="1" noRot="1" noChangeAspect="1" noChangeArrowheads="1" noTextEdit="1"/>
          </p:cNvSpPr>
          <p:nvPr>
            <p:ph type="sldImg"/>
          </p:nvPr>
        </p:nvSpPr>
        <p:spPr>
          <a:ln/>
        </p:spPr>
      </p:sp>
      <p:sp>
        <p:nvSpPr>
          <p:cNvPr id="8089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42BFAB86-B42B-3642-B60F-1C8FCD0FD4BB}" type="slidenum">
              <a:rPr lang="en-US" altLang="en-US" sz="1200"/>
              <a:pPr/>
              <a:t>60</a:t>
            </a:fld>
            <a:endParaRPr lang="en-US" altLang="en-US" sz="1200"/>
          </a:p>
        </p:txBody>
      </p:sp>
      <p:sp>
        <p:nvSpPr>
          <p:cNvPr id="84994" name="Rectangle 2"/>
          <p:cNvSpPr>
            <a:spLocks noGrp="1" noRot="1" noChangeAspect="1" noChangeArrowheads="1" noTextEdit="1"/>
          </p:cNvSpPr>
          <p:nvPr>
            <p:ph type="sldImg"/>
          </p:nvPr>
        </p:nvSpPr>
        <p:spPr>
          <a:ln/>
        </p:spPr>
      </p:sp>
      <p:sp>
        <p:nvSpPr>
          <p:cNvPr id="849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noTextEdit="1"/>
          </p:cNvSpPr>
          <p:nvPr>
            <p:ph type="sldImg"/>
          </p:nvPr>
        </p:nvSpPr>
        <p:spPr>
          <a:ln/>
        </p:spPr>
      </p:sp>
      <p:sp>
        <p:nvSpPr>
          <p:cNvPr id="2355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90000"/>
              </a:lnSpc>
            </a:pPr>
            <a:r>
              <a:rPr lang="en-US" altLang="en-US" sz="1100">
                <a:latin typeface="Arial" charset="0"/>
                <a:ea typeface="ＭＳ Ｐゴシック" charset="-128"/>
              </a:rPr>
              <a:t>Equity implications of these points</a:t>
            </a:r>
          </a:p>
        </p:txBody>
      </p:sp>
      <p:sp>
        <p:nvSpPr>
          <p:cNvPr id="2355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50B829AB-88EA-4441-9AF5-5078AAAC3DB3}" type="slidenum">
              <a:rPr lang="en-US" altLang="en-US" sz="1200"/>
              <a:pPr/>
              <a:t>4</a:t>
            </a:fld>
            <a:endParaRPr lang="en-US" altLang="en-US" sz="1200"/>
          </a:p>
        </p:txBody>
      </p:sp>
    </p:spTree>
    <p:extLst>
      <p:ext uri="{BB962C8B-B14F-4D97-AF65-F5344CB8AC3E}">
        <p14:creationId xmlns:p14="http://schemas.microsoft.com/office/powerpoint/2010/main" val="61324742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t"/>
            <a:r>
              <a:rPr lang="en-US" sz="1200" b="0" i="0" kern="1200" dirty="0">
                <a:solidFill>
                  <a:schemeClr val="tx1"/>
                </a:solidFill>
                <a:effectLst/>
                <a:latin typeface="Arial" pitchFamily="-111" charset="0"/>
                <a:ea typeface="ＭＳ Ｐゴシック" pitchFamily="-111" charset="-128"/>
                <a:cs typeface="ＭＳ Ｐゴシック" pitchFamily="-111" charset="-128"/>
              </a:rPr>
              <a:t>By filling in the last bar, you have created a bar chart. However, there’s something special about chart. What is different about this bar chart from the ones we have created before?</a:t>
            </a:r>
          </a:p>
          <a:p>
            <a:pPr fontAlgn="ctr"/>
            <a:r>
              <a:rPr lang="en-US" sz="1200" b="0" i="0" kern="1200" dirty="0">
                <a:solidFill>
                  <a:schemeClr val="tx1"/>
                </a:solidFill>
                <a:effectLst/>
                <a:latin typeface="Arial" pitchFamily="-111" charset="0"/>
                <a:ea typeface="ＭＳ Ｐゴシック" pitchFamily="-111" charset="-128"/>
                <a:cs typeface="ＭＳ Ｐゴシック" pitchFamily="-111" charset="-128"/>
              </a:rPr>
              <a:t>Previous bar charts used a column from the table as the labels, and another column as the values.</a:t>
            </a:r>
          </a:p>
          <a:p>
            <a:pPr fontAlgn="ctr"/>
            <a:r>
              <a:rPr lang="en-US" sz="1200" b="0" i="0" kern="1200" dirty="0">
                <a:solidFill>
                  <a:schemeClr val="tx1"/>
                </a:solidFill>
                <a:effectLst/>
                <a:latin typeface="Arial" pitchFamily="-111" charset="0"/>
                <a:ea typeface="ＭＳ Ｐゴシック" pitchFamily="-111" charset="-128"/>
                <a:cs typeface="ＭＳ Ｐゴシック" pitchFamily="-111" charset="-128"/>
              </a:rPr>
              <a:t>In this bar chart, we are using the </a:t>
            </a:r>
            <a:r>
              <a:rPr lang="en-US" sz="1200" b="1" i="1" kern="1200" dirty="0">
                <a:solidFill>
                  <a:schemeClr val="tx1"/>
                </a:solidFill>
                <a:effectLst/>
                <a:latin typeface="Arial" pitchFamily="-111" charset="0"/>
                <a:ea typeface="ＭＳ Ｐゴシック" pitchFamily="-111" charset="-128"/>
                <a:cs typeface="ＭＳ Ｐゴシック" pitchFamily="-111" charset="-128"/>
              </a:rPr>
              <a:t>categories</a:t>
            </a:r>
            <a:r>
              <a:rPr lang="en-US" sz="1200" b="0" i="0" kern="1200" dirty="0">
                <a:solidFill>
                  <a:schemeClr val="tx1"/>
                </a:solidFill>
                <a:effectLst/>
                <a:latin typeface="Arial" pitchFamily="-111" charset="0"/>
                <a:ea typeface="ＭＳ Ｐゴシック" pitchFamily="-111" charset="-128"/>
                <a:cs typeface="ＭＳ Ｐゴシック" pitchFamily="-111" charset="-128"/>
              </a:rPr>
              <a:t> of a column as the labels, and the </a:t>
            </a:r>
            <a:r>
              <a:rPr lang="en-US" sz="1200" b="1" i="1" kern="1200" dirty="0">
                <a:solidFill>
                  <a:schemeClr val="tx1"/>
                </a:solidFill>
                <a:effectLst/>
                <a:latin typeface="Arial" pitchFamily="-111" charset="0"/>
                <a:ea typeface="ＭＳ Ｐゴシック" pitchFamily="-111" charset="-128"/>
                <a:cs typeface="ＭＳ Ｐゴシック" pitchFamily="-111" charset="-128"/>
              </a:rPr>
              <a:t>frequency</a:t>
            </a:r>
            <a:r>
              <a:rPr lang="en-US" sz="1200" b="0" i="0" kern="1200" dirty="0">
                <a:solidFill>
                  <a:schemeClr val="tx1"/>
                </a:solidFill>
                <a:effectLst/>
                <a:latin typeface="Arial" pitchFamily="-111" charset="0"/>
                <a:ea typeface="ＭＳ Ｐゴシック" pitchFamily="-111" charset="-128"/>
                <a:cs typeface="ＭＳ Ｐゴシック" pitchFamily="-111" charset="-128"/>
              </a:rPr>
              <a:t> of each category as the value.</a:t>
            </a:r>
          </a:p>
          <a:p>
            <a:pPr fontAlgn="t"/>
            <a:r>
              <a:rPr lang="en-US" sz="1200" b="0" i="0" kern="1200" dirty="0">
                <a:solidFill>
                  <a:schemeClr val="tx1"/>
                </a:solidFill>
                <a:effectLst/>
                <a:latin typeface="Arial" pitchFamily="-111" charset="0"/>
                <a:ea typeface="ＭＳ Ｐゴシック" pitchFamily="-111" charset="-128"/>
                <a:cs typeface="ＭＳ Ｐゴシック" pitchFamily="-111" charset="-128"/>
              </a:rPr>
              <a:t>Here, we are looking at the Eye Color column, which contains categorical data. In this special kind of bar chart, we are computing the </a:t>
            </a:r>
            <a:r>
              <a:rPr lang="en-US" sz="1200" b="1" i="1" kern="1200" dirty="0">
                <a:solidFill>
                  <a:schemeClr val="tx1"/>
                </a:solidFill>
                <a:effectLst/>
                <a:latin typeface="Arial" pitchFamily="-111" charset="0"/>
                <a:ea typeface="ＭＳ Ｐゴシック" pitchFamily="-111" charset="-128"/>
                <a:cs typeface="ＭＳ Ｐゴシック" pitchFamily="-111" charset="-128"/>
              </a:rPr>
              <a:t>frequency</a:t>
            </a:r>
            <a:r>
              <a:rPr lang="en-US" sz="1200" b="0" i="0" kern="1200" dirty="0">
                <a:solidFill>
                  <a:schemeClr val="tx1"/>
                </a:solidFill>
                <a:effectLst/>
                <a:latin typeface="Arial" pitchFamily="-111" charset="0"/>
                <a:ea typeface="ＭＳ Ｐゴシック" pitchFamily="-111" charset="-128"/>
                <a:cs typeface="ＭＳ Ｐゴシック" pitchFamily="-111" charset="-128"/>
              </a:rPr>
              <a:t> of each category, and that frequency relates to the length of each bar. Since there are 3 people with brown eyes, the bar for Brown extends to 3 marks long.</a:t>
            </a:r>
          </a:p>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61</a:t>
            </a:fld>
            <a:endParaRPr lang="en-US" altLang="en-US"/>
          </a:p>
        </p:txBody>
      </p:sp>
    </p:spTree>
    <p:extLst>
      <p:ext uri="{BB962C8B-B14F-4D97-AF65-F5344CB8AC3E}">
        <p14:creationId xmlns:p14="http://schemas.microsoft.com/office/powerpoint/2010/main" val="188067943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Unfortunately, we still don't know if 7 comes up often enough for this to be a game worth playing! We've used our measures of center to figure out the most frequent number, but just @italic{how frequent is it}?  </a:t>
            </a:r>
            <a:r>
              <a:rPr lang="en-US"/>
              <a:t>We need some way of asking if 7 appears more than all the other numbers combined.</a:t>
            </a:r>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62</a:t>
            </a:fld>
            <a:endParaRPr lang="en-US" altLang="en-US"/>
          </a:p>
        </p:txBody>
      </p:sp>
    </p:spTree>
    <p:extLst>
      <p:ext uri="{BB962C8B-B14F-4D97-AF65-F5344CB8AC3E}">
        <p14:creationId xmlns:p14="http://schemas.microsoft.com/office/powerpoint/2010/main" val="182265772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Unfortunately, we still don't know if 7 comes up often enough for this to be a game worth playing! We've used our measures of center to figure out the most frequent number, but just @italic{how frequent is it}?  </a:t>
            </a:r>
            <a:r>
              <a:rPr lang="en-US"/>
              <a:t>We need some way of asking if 7 appears more than all the other numbers combined.</a:t>
            </a:r>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63</a:t>
            </a:fld>
            <a:endParaRPr lang="en-US" altLang="en-US"/>
          </a:p>
        </p:txBody>
      </p:sp>
    </p:spTree>
    <p:extLst>
      <p:ext uri="{BB962C8B-B14F-4D97-AF65-F5344CB8AC3E}">
        <p14:creationId xmlns:p14="http://schemas.microsoft.com/office/powerpoint/2010/main" val="128347370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B9889FF0-5D87-6A40-8088-64BB42548C9C}" type="slidenum">
              <a:rPr lang="en-US" altLang="en-US" sz="1200"/>
              <a:pPr/>
              <a:t>64</a:t>
            </a:fld>
            <a:endParaRPr lang="en-US" altLang="en-US" sz="1200"/>
          </a:p>
        </p:txBody>
      </p:sp>
      <p:sp>
        <p:nvSpPr>
          <p:cNvPr id="91138" name="Rectangle 2"/>
          <p:cNvSpPr>
            <a:spLocks noGrp="1" noRot="1" noChangeAspect="1" noChangeArrowheads="1" noTextEdit="1"/>
          </p:cNvSpPr>
          <p:nvPr>
            <p:ph type="sldImg"/>
          </p:nvPr>
        </p:nvSpPr>
        <p:spPr>
          <a:ln/>
        </p:spPr>
      </p:sp>
      <p:sp>
        <p:nvSpPr>
          <p:cNvPr id="9113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t"/>
            <a:r>
              <a:rPr lang="en-US" sz="1200" b="0" i="0" kern="1200" dirty="0">
                <a:solidFill>
                  <a:schemeClr val="tx1"/>
                </a:solidFill>
                <a:effectLst/>
                <a:latin typeface="Arial" pitchFamily="-111" charset="0"/>
                <a:ea typeface="ＭＳ Ｐゴシック" pitchFamily="-111" charset="-128"/>
                <a:cs typeface="ＭＳ Ｐゴシック" pitchFamily="-111" charset="-128"/>
              </a:rPr>
              <a:t>By filling in the last bar, you have created a bar chart. However, there’s something special about chart. What is different about this bar chart from the ones we have created before?</a:t>
            </a:r>
          </a:p>
          <a:p>
            <a:pPr fontAlgn="ctr"/>
            <a:r>
              <a:rPr lang="en-US" sz="1200" b="0" i="0" kern="1200" dirty="0">
                <a:solidFill>
                  <a:schemeClr val="tx1"/>
                </a:solidFill>
                <a:effectLst/>
                <a:latin typeface="Arial" pitchFamily="-111" charset="0"/>
                <a:ea typeface="ＭＳ Ｐゴシック" pitchFamily="-111" charset="-128"/>
                <a:cs typeface="ＭＳ Ｐゴシック" pitchFamily="-111" charset="-128"/>
              </a:rPr>
              <a:t>Previous bar charts used a column from the table as the labels, and another column as the values.</a:t>
            </a:r>
          </a:p>
          <a:p>
            <a:pPr fontAlgn="ctr"/>
            <a:r>
              <a:rPr lang="en-US" sz="1200" b="0" i="0" kern="1200" dirty="0">
                <a:solidFill>
                  <a:schemeClr val="tx1"/>
                </a:solidFill>
                <a:effectLst/>
                <a:latin typeface="Arial" pitchFamily="-111" charset="0"/>
                <a:ea typeface="ＭＳ Ｐゴシック" pitchFamily="-111" charset="-128"/>
                <a:cs typeface="ＭＳ Ｐゴシック" pitchFamily="-111" charset="-128"/>
              </a:rPr>
              <a:t>In this bar chart, we are using the </a:t>
            </a:r>
            <a:r>
              <a:rPr lang="en-US" sz="1200" b="1" i="1" kern="1200" dirty="0">
                <a:solidFill>
                  <a:schemeClr val="tx1"/>
                </a:solidFill>
                <a:effectLst/>
                <a:latin typeface="Arial" pitchFamily="-111" charset="0"/>
                <a:ea typeface="ＭＳ Ｐゴシック" pitchFamily="-111" charset="-128"/>
                <a:cs typeface="ＭＳ Ｐゴシック" pitchFamily="-111" charset="-128"/>
              </a:rPr>
              <a:t>categories</a:t>
            </a:r>
            <a:r>
              <a:rPr lang="en-US" sz="1200" b="0" i="0" kern="1200" dirty="0">
                <a:solidFill>
                  <a:schemeClr val="tx1"/>
                </a:solidFill>
                <a:effectLst/>
                <a:latin typeface="Arial" pitchFamily="-111" charset="0"/>
                <a:ea typeface="ＭＳ Ｐゴシック" pitchFamily="-111" charset="-128"/>
                <a:cs typeface="ＭＳ Ｐゴシック" pitchFamily="-111" charset="-128"/>
              </a:rPr>
              <a:t> of a column as the labels, and the </a:t>
            </a:r>
            <a:r>
              <a:rPr lang="en-US" sz="1200" b="1" i="1" kern="1200" dirty="0">
                <a:solidFill>
                  <a:schemeClr val="tx1"/>
                </a:solidFill>
                <a:effectLst/>
                <a:latin typeface="Arial" pitchFamily="-111" charset="0"/>
                <a:ea typeface="ＭＳ Ｐゴシック" pitchFamily="-111" charset="-128"/>
                <a:cs typeface="ＭＳ Ｐゴシック" pitchFamily="-111" charset="-128"/>
              </a:rPr>
              <a:t>frequency</a:t>
            </a:r>
            <a:r>
              <a:rPr lang="en-US" sz="1200" b="0" i="0" kern="1200" dirty="0">
                <a:solidFill>
                  <a:schemeClr val="tx1"/>
                </a:solidFill>
                <a:effectLst/>
                <a:latin typeface="Arial" pitchFamily="-111" charset="0"/>
                <a:ea typeface="ＭＳ Ｐゴシック" pitchFamily="-111" charset="-128"/>
                <a:cs typeface="ＭＳ Ｐゴシック" pitchFamily="-111" charset="-128"/>
              </a:rPr>
              <a:t> of each category as the value.</a:t>
            </a:r>
          </a:p>
          <a:p>
            <a:pPr fontAlgn="t"/>
            <a:r>
              <a:rPr lang="en-US" sz="1200" b="0" i="0" kern="1200" dirty="0">
                <a:solidFill>
                  <a:schemeClr val="tx1"/>
                </a:solidFill>
                <a:effectLst/>
                <a:latin typeface="Arial" pitchFamily="-111" charset="0"/>
                <a:ea typeface="ＭＳ Ｐゴシック" pitchFamily="-111" charset="-128"/>
                <a:cs typeface="ＭＳ Ｐゴシック" pitchFamily="-111" charset="-128"/>
              </a:rPr>
              <a:t>Here, we are looking at the Eye Color column, which contains categorical data. In this special kind of bar chart, we are computing the </a:t>
            </a:r>
            <a:r>
              <a:rPr lang="en-US" sz="1200" b="1" i="1" kern="1200" dirty="0">
                <a:solidFill>
                  <a:schemeClr val="tx1"/>
                </a:solidFill>
                <a:effectLst/>
                <a:latin typeface="Arial" pitchFamily="-111" charset="0"/>
                <a:ea typeface="ＭＳ Ｐゴシック" pitchFamily="-111" charset="-128"/>
                <a:cs typeface="ＭＳ Ｐゴシック" pitchFamily="-111" charset="-128"/>
              </a:rPr>
              <a:t>frequency</a:t>
            </a:r>
            <a:r>
              <a:rPr lang="en-US" sz="1200" b="0" i="0" kern="1200" dirty="0">
                <a:solidFill>
                  <a:schemeClr val="tx1"/>
                </a:solidFill>
                <a:effectLst/>
                <a:latin typeface="Arial" pitchFamily="-111" charset="0"/>
                <a:ea typeface="ＭＳ Ｐゴシック" pitchFamily="-111" charset="-128"/>
                <a:cs typeface="ＭＳ Ｐゴシック" pitchFamily="-111" charset="-128"/>
              </a:rPr>
              <a:t> of each category, and that frequency relates to the length of each bar. Since there are 3 people with brown eyes, the bar for Brown extends to 3 marks long.</a:t>
            </a:r>
          </a:p>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66</a:t>
            </a:fld>
            <a:endParaRPr lang="en-US" altLang="en-US"/>
          </a:p>
        </p:txBody>
      </p:sp>
    </p:spTree>
    <p:extLst>
      <p:ext uri="{BB962C8B-B14F-4D97-AF65-F5344CB8AC3E}">
        <p14:creationId xmlns:p14="http://schemas.microsoft.com/office/powerpoint/2010/main" val="171983322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19B2C429-7DB4-7448-8BEB-D9570C7A0A94}" type="slidenum">
              <a:rPr lang="en-US" altLang="en-US" sz="1200"/>
              <a:pPr/>
              <a:t>70</a:t>
            </a:fld>
            <a:endParaRPr lang="en-US" altLang="en-US" sz="1200"/>
          </a:p>
        </p:txBody>
      </p:sp>
      <p:sp>
        <p:nvSpPr>
          <p:cNvPr id="98306" name="Rectangle 2"/>
          <p:cNvSpPr>
            <a:spLocks noGrp="1" noRot="1" noChangeAspect="1" noChangeArrowheads="1" noTextEdit="1"/>
          </p:cNvSpPr>
          <p:nvPr>
            <p:ph type="sldImg"/>
          </p:nvPr>
        </p:nvSpPr>
        <p:spPr>
          <a:ln/>
        </p:spPr>
      </p:sp>
      <p:sp>
        <p:nvSpPr>
          <p:cNvPr id="9830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just one part of a multi-facet pathway that we at Bootstrap have created. </a:t>
            </a:r>
            <a:r>
              <a:rPr lang="en-US" dirty="0" err="1"/>
              <a:t>Bootstrap:Physics</a:t>
            </a:r>
            <a:r>
              <a:rPr lang="en-US" dirty="0"/>
              <a:t> allows your physics teacher to integrate computing into a standard HS Physics class, and Bootstrap:Reactive</a:t>
            </a:r>
            <a:r>
              <a:rPr lang="en-US" baseline="0" dirty="0"/>
              <a:t> allows your students to go deeper into CS by </a:t>
            </a:r>
            <a:r>
              <a:rPr lang="en-US" i="1" baseline="0" dirty="0"/>
              <a:t>building on </a:t>
            </a:r>
            <a:r>
              <a:rPr lang="mr-IN" i="1" baseline="0" dirty="0"/>
              <a:t>–</a:t>
            </a:r>
            <a:r>
              <a:rPr lang="en-US" i="0" baseline="0" dirty="0"/>
              <a:t> rather than throwing away </a:t>
            </a:r>
            <a:r>
              <a:rPr lang="mr-IN" i="0" baseline="0" dirty="0"/>
              <a:t>–</a:t>
            </a:r>
            <a:r>
              <a:rPr lang="en-US" i="0" baseline="0" dirty="0"/>
              <a:t> what they’ve learned. But there’s also a new trend in CS, which is taking over universities and the corporate world: </a:t>
            </a:r>
            <a:r>
              <a:rPr lang="en-US" b="1" i="0" baseline="0" dirty="0"/>
              <a:t>Data Science</a:t>
            </a:r>
            <a:r>
              <a:rPr lang="en-US" b="1" i="1" baseline="0" dirty="0"/>
              <a:t>. </a:t>
            </a:r>
            <a:r>
              <a:rPr lang="en-US" b="0" i="0" baseline="0" dirty="0"/>
              <a:t>Here are just a few screenshots of major institutions that are pushing for Data Science. And now</a:t>
            </a:r>
            <a:r>
              <a:rPr lang="mr-IN" b="0" i="0" baseline="0" dirty="0"/>
              <a:t>…</a:t>
            </a:r>
            <a:r>
              <a:rPr lang="en-US" b="0" i="0" baseline="0" dirty="0"/>
              <a:t>Bootstrap is offering an introductory Data Science module for </a:t>
            </a:r>
            <a:r>
              <a:rPr lang="en-US" b="0" i="1" baseline="0" dirty="0"/>
              <a:t>middle or high school</a:t>
            </a:r>
            <a:r>
              <a:rPr lang="en-US" b="0" i="0" baseline="0" dirty="0"/>
              <a:t>, which requires no </a:t>
            </a:r>
            <a:r>
              <a:rPr lang="en-US" b="0" i="0" baseline="0"/>
              <a:t>computing background!</a:t>
            </a:r>
            <a:endParaRPr lang="en-US" b="0" i="0"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76</a:t>
            </a:fld>
            <a:endParaRPr lang="en-US" altLang="en-US"/>
          </a:p>
        </p:txBody>
      </p:sp>
    </p:spTree>
    <p:extLst>
      <p:ext uri="{BB962C8B-B14F-4D97-AF65-F5344CB8AC3E}">
        <p14:creationId xmlns:p14="http://schemas.microsoft.com/office/powerpoint/2010/main" val="1438895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noTextEdit="1"/>
          </p:cNvSpPr>
          <p:nvPr>
            <p:ph type="sldImg"/>
          </p:nvPr>
        </p:nvSpPr>
        <p:spPr>
          <a:ln/>
        </p:spPr>
      </p:sp>
      <p:sp>
        <p:nvSpPr>
          <p:cNvPr id="2355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90000"/>
              </a:lnSpc>
            </a:pPr>
            <a:r>
              <a:rPr lang="en-US" altLang="en-US" sz="1100">
                <a:latin typeface="Arial" charset="0"/>
                <a:ea typeface="ＭＳ Ｐゴシック" charset="-128"/>
              </a:rPr>
              <a:t>Equity implications of these points</a:t>
            </a:r>
          </a:p>
        </p:txBody>
      </p:sp>
      <p:sp>
        <p:nvSpPr>
          <p:cNvPr id="2355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50B829AB-88EA-4441-9AF5-5078AAAC3DB3}" type="slidenum">
              <a:rPr lang="en-US" altLang="en-US" sz="1200"/>
              <a:pPr/>
              <a:t>5</a:t>
            </a:fld>
            <a:endParaRPr lang="en-US" altLang="en-US" sz="1200"/>
          </a:p>
        </p:txBody>
      </p:sp>
    </p:spTree>
    <p:extLst>
      <p:ext uri="{BB962C8B-B14F-4D97-AF65-F5344CB8AC3E}">
        <p14:creationId xmlns:p14="http://schemas.microsoft.com/office/powerpoint/2010/main" val="19981876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noTextEdit="1"/>
          </p:cNvSpPr>
          <p:nvPr>
            <p:ph type="sldImg"/>
          </p:nvPr>
        </p:nvSpPr>
        <p:spPr>
          <a:ln/>
        </p:spPr>
      </p:sp>
      <p:sp>
        <p:nvSpPr>
          <p:cNvPr id="2355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90000"/>
              </a:lnSpc>
            </a:pPr>
            <a:r>
              <a:rPr lang="en-US" altLang="en-US" sz="1100">
                <a:latin typeface="Arial" charset="0"/>
                <a:ea typeface="ＭＳ Ｐゴシック" charset="-128"/>
              </a:rPr>
              <a:t>Equity implications of these points</a:t>
            </a:r>
          </a:p>
        </p:txBody>
      </p:sp>
      <p:sp>
        <p:nvSpPr>
          <p:cNvPr id="2355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50B829AB-88EA-4441-9AF5-5078AAAC3DB3}" type="slidenum">
              <a:rPr lang="en-US" altLang="en-US" sz="1200"/>
              <a:pPr/>
              <a:t>7</a:t>
            </a:fld>
            <a:endParaRPr lang="en-US" altLang="en-US" sz="1200"/>
          </a:p>
        </p:txBody>
      </p:sp>
    </p:spTree>
    <p:extLst>
      <p:ext uri="{BB962C8B-B14F-4D97-AF65-F5344CB8AC3E}">
        <p14:creationId xmlns:p14="http://schemas.microsoft.com/office/powerpoint/2010/main" val="20778118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noTextEdit="1"/>
          </p:cNvSpPr>
          <p:nvPr>
            <p:ph type="sldImg"/>
          </p:nvPr>
        </p:nvSpPr>
        <p:spPr>
          <a:ln/>
        </p:spPr>
      </p:sp>
      <p:sp>
        <p:nvSpPr>
          <p:cNvPr id="2355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90000"/>
              </a:lnSpc>
            </a:pPr>
            <a:r>
              <a:rPr lang="en-US" altLang="en-US" sz="1100">
                <a:latin typeface="Arial" charset="0"/>
                <a:ea typeface="ＭＳ Ｐゴシック" charset="-128"/>
              </a:rPr>
              <a:t>Equity implications of these points</a:t>
            </a:r>
          </a:p>
        </p:txBody>
      </p:sp>
      <p:sp>
        <p:nvSpPr>
          <p:cNvPr id="2355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50B829AB-88EA-4441-9AF5-5078AAAC3DB3}" type="slidenum">
              <a:rPr lang="en-US" altLang="en-US" sz="1200"/>
              <a:pPr/>
              <a:t>8</a:t>
            </a:fld>
            <a:endParaRPr lang="en-US" altLang="en-US" sz="1200"/>
          </a:p>
        </p:txBody>
      </p:sp>
    </p:spTree>
    <p:extLst>
      <p:ext uri="{BB962C8B-B14F-4D97-AF65-F5344CB8AC3E}">
        <p14:creationId xmlns:p14="http://schemas.microsoft.com/office/powerpoint/2010/main" val="2578436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noTextEdit="1"/>
          </p:cNvSpPr>
          <p:nvPr>
            <p:ph type="sldImg"/>
          </p:nvPr>
        </p:nvSpPr>
        <p:spPr>
          <a:ln/>
        </p:spPr>
      </p:sp>
      <p:sp>
        <p:nvSpPr>
          <p:cNvPr id="2355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90000"/>
              </a:lnSpc>
            </a:pPr>
            <a:r>
              <a:rPr lang="en-US" altLang="en-US" sz="1100" dirty="0">
                <a:latin typeface="Arial" charset="0"/>
                <a:ea typeface="ＭＳ Ｐゴシック" charset="-128"/>
              </a:rPr>
              <a:t>If it’s more about programming</a:t>
            </a:r>
            <a:r>
              <a:rPr lang="en-US" altLang="en-US" sz="1100" baseline="0" dirty="0">
                <a:latin typeface="Arial" charset="0"/>
                <a:ea typeface="ＭＳ Ｐゴシック" charset="-128"/>
              </a:rPr>
              <a:t> than it is about </a:t>
            </a:r>
            <a:r>
              <a:rPr lang="en-US" altLang="en-US" sz="1100" i="1" baseline="0" dirty="0">
                <a:latin typeface="Arial" charset="0"/>
                <a:ea typeface="ＭＳ Ｐゴシック" charset="-128"/>
              </a:rPr>
              <a:t>thinking and writing</a:t>
            </a:r>
            <a:r>
              <a:rPr lang="en-US" altLang="en-US" sz="1100" i="0" baseline="0" dirty="0">
                <a:latin typeface="Arial" charset="0"/>
                <a:ea typeface="ＭＳ Ｐゴシック" charset="-128"/>
              </a:rPr>
              <a:t>, we fail</a:t>
            </a:r>
            <a:endParaRPr lang="en-US" altLang="en-US" sz="1100" dirty="0">
              <a:latin typeface="Arial" charset="0"/>
              <a:ea typeface="ＭＳ Ｐゴシック" charset="-128"/>
            </a:endParaRPr>
          </a:p>
        </p:txBody>
      </p:sp>
      <p:sp>
        <p:nvSpPr>
          <p:cNvPr id="2355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50B829AB-88EA-4441-9AF5-5078AAAC3DB3}" type="slidenum">
              <a:rPr lang="en-US" altLang="en-US" sz="1200"/>
              <a:pPr/>
              <a:t>9</a:t>
            </a:fld>
            <a:endParaRPr lang="en-US" altLang="en-US" sz="1200"/>
          </a:p>
        </p:txBody>
      </p:sp>
    </p:spTree>
    <p:extLst>
      <p:ext uri="{BB962C8B-B14F-4D97-AF65-F5344CB8AC3E}">
        <p14:creationId xmlns:p14="http://schemas.microsoft.com/office/powerpoint/2010/main" val="19569981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Slide Image Placeholder 1"/>
          <p:cNvSpPr>
            <a:spLocks noGrp="1" noRot="1" noChangeAspect="1" noTextEdit="1"/>
          </p:cNvSpPr>
          <p:nvPr>
            <p:ph type="sldImg"/>
          </p:nvPr>
        </p:nvSpPr>
        <p:spPr>
          <a:ln/>
        </p:spPr>
      </p:sp>
      <p:sp>
        <p:nvSpPr>
          <p:cNvPr id="40962"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a:latin typeface="Arial" charset="0"/>
              <a:ea typeface="ＭＳ Ｐゴシック" charset="-128"/>
            </a:endParaRPr>
          </a:p>
        </p:txBody>
      </p:sp>
      <p:sp>
        <p:nvSpPr>
          <p:cNvPr id="40963"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D0DFD321-7665-6645-8D58-3EE6A574E4D2}" type="slidenum">
              <a:rPr lang="en-US" altLang="en-US" sz="1200"/>
              <a:pPr/>
              <a:t>11</a:t>
            </a:fld>
            <a:endParaRPr lang="en-US" altLang="en-US" sz="12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eg"/><Relationship Id="rId3"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 Id="rId3"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eg"/><Relationship Id="rId3"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eg"/><Relationship Id="rId3"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eg"/><Relationship Id="rId3"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NULL"/><Relationship Id="rId3" Type="http://schemas.openxmlformats.org/officeDocument/2006/relationships/image" Target="../media/image8.tiff"/></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eg"/><Relationship Id="rId3"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jpeg"/><Relationship Id="rId3"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Section Header">
    <p:spTree>
      <p:nvGrpSpPr>
        <p:cNvPr id="1" name=""/>
        <p:cNvGrpSpPr/>
        <p:nvPr/>
      </p:nvGrpSpPr>
      <p:grpSpPr>
        <a:xfrm>
          <a:off x="0" y="0"/>
          <a:ext cx="0" cy="0"/>
          <a:chOff x="0" y="0"/>
          <a:chExt cx="0" cy="0"/>
        </a:xfrm>
      </p:grpSpPr>
      <p:pic>
        <p:nvPicPr>
          <p:cNvPr id="6" name="Picture 5" descr="bootstrap-22.jpg"/>
          <p:cNvPicPr>
            <a:picLocks noChangeAspect="1"/>
          </p:cNvPicPr>
          <p:nvPr userDrawn="1"/>
        </p:nvPicPr>
        <p:blipFill>
          <a:blip r:embed="rId2" cstate="screen">
            <a:extLst>
              <a:ext uri="{28A0092B-C50C-407E-A947-70E740481C1C}">
                <a14:useLocalDpi xmlns:a14="http://schemas.microsoft.com/office/drawing/2010/main"/>
              </a:ext>
            </a:extLst>
          </a:blip>
          <a:srcRect l="-1636"/>
          <a:stretch>
            <a:fillRect/>
          </a:stretch>
        </p:blipFill>
        <p:spPr bwMode="auto">
          <a:xfrm>
            <a:off x="-149225" y="0"/>
            <a:ext cx="9293225" cy="594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pic>
        <p:nvPicPr>
          <p:cNvPr id="5" name="Picture 13"/>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786530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8_Section Header">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1588" y="0"/>
            <a:ext cx="9140825" cy="609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pic>
        <p:nvPicPr>
          <p:cNvPr id="5" name="Picture 13"/>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66818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2" name="Rectangle 1"/>
          <p:cNvSpPr/>
          <p:nvPr userDrawn="1"/>
        </p:nvSpPr>
        <p:spPr>
          <a:xfrm>
            <a:off x="0" y="914400"/>
            <a:ext cx="9144000" cy="594360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defRPr/>
            </a:pPr>
            <a:endParaRPr lang="en-US">
              <a:solidFill>
                <a:srgbClr val="FFFFFF"/>
              </a:solidFill>
              <a:latin typeface="Franklin Gothic Book" charset="0"/>
            </a:endParaRPr>
          </a:p>
        </p:txBody>
      </p:sp>
      <p:sp>
        <p:nvSpPr>
          <p:cNvPr id="3" name="Text Box 8"/>
          <p:cNvSpPr txBox="1">
            <a:spLocks noChangeArrowheads="1"/>
          </p:cNvSpPr>
          <p:nvPr userDrawn="1"/>
        </p:nvSpPr>
        <p:spPr bwMode="auto">
          <a:xfrm>
            <a:off x="6781800" y="6172200"/>
            <a:ext cx="1600200" cy="457200"/>
          </a:xfrm>
          <a:prstGeom prst="rect">
            <a:avLst/>
          </a:prstGeom>
          <a:noFill/>
          <a:ln>
            <a:noFill/>
          </a:ln>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spcBef>
                <a:spcPct val="50000"/>
              </a:spcBef>
              <a:defRPr/>
            </a:pPr>
            <a:endParaRPr lang="en-US"/>
          </a:p>
        </p:txBody>
      </p:sp>
      <p:sp>
        <p:nvSpPr>
          <p:cNvPr id="7" name="Slide Number Placeholder 3"/>
          <p:cNvSpPr>
            <a:spLocks noGrp="1"/>
          </p:cNvSpPr>
          <p:nvPr>
            <p:ph type="sldNum" sz="quarter" idx="12"/>
          </p:nvPr>
        </p:nvSpPr>
        <p:spPr/>
        <p:txBody>
          <a:bodyPr/>
          <a:lstStyle>
            <a:lvl1pPr>
              <a:defRPr/>
            </a:lvl1pPr>
          </a:lstStyle>
          <a:p>
            <a:pPr>
              <a:defRPr/>
            </a:pPr>
            <a:fld id="{B53BA72D-C67B-5949-BD55-C48AA0904925}" type="slidenum">
              <a:rPr lang="en-US" altLang="en-US"/>
              <a:pPr>
                <a:defRPr/>
              </a:pPr>
              <a:t>‹#›</a:t>
            </a:fld>
            <a:endParaRPr lang="en-US" altLang="en-US"/>
          </a:p>
        </p:txBody>
      </p:sp>
      <p:sp>
        <p:nvSpPr>
          <p:cNvPr id="8" name="Footer Placeholder 18"/>
          <p:cNvSpPr>
            <a:spLocks noGrp="1"/>
          </p:cNvSpPr>
          <p:nvPr>
            <p:ph type="ftr" sz="quarter" idx="11"/>
          </p:nvPr>
        </p:nvSpPr>
        <p:spPr>
          <a:xfrm>
            <a:off x="152400" y="6473825"/>
            <a:ext cx="3429000" cy="292101"/>
          </a:xfrm>
        </p:spPr>
        <p:txBody>
          <a:bodyPr/>
          <a:lstStyle>
            <a:lvl1pPr>
              <a:defRPr>
                <a:solidFill>
                  <a:srgbClr val="000000"/>
                </a:solidFill>
              </a:defRPr>
            </a:lvl1pPr>
          </a:lstStyle>
          <a:p>
            <a:pPr>
              <a:defRPr/>
            </a:pPr>
            <a:r>
              <a:rPr lang="en-US" dirty="0" err="1"/>
              <a:t>www.BootstrapWorld.org</a:t>
            </a:r>
            <a:r>
              <a:rPr lang="en-US" dirty="0"/>
              <a:t>     |    #</a:t>
            </a:r>
            <a:r>
              <a:rPr lang="en-US" dirty="0" err="1"/>
              <a:t>BootstrapCS</a:t>
            </a:r>
            <a:endParaRPr lang="en-US" dirty="0"/>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28600" y="76200"/>
            <a:ext cx="1570038" cy="1570038"/>
          </a:xfrm>
          <a:prstGeom prst="rect">
            <a:avLst/>
          </a:prstGeom>
        </p:spPr>
      </p:pic>
    </p:spTree>
    <p:extLst>
      <p:ext uri="{BB962C8B-B14F-4D97-AF65-F5344CB8AC3E}">
        <p14:creationId xmlns:p14="http://schemas.microsoft.com/office/powerpoint/2010/main" val="16649426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3_Section Header">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7938" y="0"/>
            <a:ext cx="9144001"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pic>
        <p:nvPicPr>
          <p:cNvPr id="5" name="Picture 13"/>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75654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obj" preserve="1">
  <p:cSld name="3_Title and Content">
    <p:spTree>
      <p:nvGrpSpPr>
        <p:cNvPr id="1" name=""/>
        <p:cNvGrpSpPr/>
        <p:nvPr/>
      </p:nvGrpSpPr>
      <p:grpSpPr>
        <a:xfrm>
          <a:off x="0" y="0"/>
          <a:ext cx="0" cy="0"/>
          <a:chOff x="0" y="0"/>
          <a:chExt cx="0" cy="0"/>
        </a:xfrm>
      </p:grpSpPr>
      <p:sp>
        <p:nvSpPr>
          <p:cNvPr id="4" name="Rectangle 3"/>
          <p:cNvSpPr/>
          <p:nvPr userDrawn="1"/>
        </p:nvSpPr>
        <p:spPr>
          <a:xfrm>
            <a:off x="0" y="914400"/>
            <a:ext cx="9144000" cy="594360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defRPr/>
            </a:pPr>
            <a:endParaRPr lang="en-US">
              <a:solidFill>
                <a:srgbClr val="FFFFFF"/>
              </a:solidFill>
              <a:latin typeface="Franklin Gothic Book" charset="0"/>
            </a:endParaRPr>
          </a:p>
        </p:txBody>
      </p:sp>
      <p:sp>
        <p:nvSpPr>
          <p:cNvPr id="5" name="Text Box 8"/>
          <p:cNvSpPr txBox="1">
            <a:spLocks noChangeArrowheads="1"/>
          </p:cNvSpPr>
          <p:nvPr userDrawn="1"/>
        </p:nvSpPr>
        <p:spPr bwMode="auto">
          <a:xfrm>
            <a:off x="6781800" y="6172200"/>
            <a:ext cx="1600200" cy="457200"/>
          </a:xfrm>
          <a:prstGeom prst="rect">
            <a:avLst/>
          </a:prstGeom>
          <a:noFill/>
          <a:ln>
            <a:noFill/>
          </a:ln>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spcBef>
                <a:spcPct val="50000"/>
              </a:spcBef>
              <a:defRPr/>
            </a:pPr>
            <a:endParaRPr lang="en-US"/>
          </a:p>
        </p:txBody>
      </p:sp>
      <p:sp>
        <p:nvSpPr>
          <p:cNvPr id="22" name="Title 21"/>
          <p:cNvSpPr>
            <a:spLocks noGrp="1"/>
          </p:cNvSpPr>
          <p:nvPr>
            <p:ph type="title"/>
          </p:nvPr>
        </p:nvSpPr>
        <p:spPr/>
        <p:txBody>
          <a:bodyPr/>
          <a:lstStyle>
            <a:lvl1pPr>
              <a:defRPr>
                <a:latin typeface="Arial" charset="0"/>
                <a:ea typeface="Arial" charset="0"/>
                <a:cs typeface="Arial" charset="0"/>
              </a:defRPr>
            </a:lvl1pPr>
          </a:lstStyle>
          <a:p>
            <a:r>
              <a:rPr lang="en-US" dirty="0"/>
              <a:t>Click to edit Master title style</a:t>
            </a:r>
          </a:p>
        </p:txBody>
      </p:sp>
      <p:sp>
        <p:nvSpPr>
          <p:cNvPr id="27" name="Content Placeholder 26"/>
          <p:cNvSpPr>
            <a:spLocks noGrp="1"/>
          </p:cNvSpPr>
          <p:nvPr>
            <p:ph idx="1"/>
          </p:nvPr>
        </p:nvSpPr>
        <p:spPr/>
        <p:txBody>
          <a:bodyPr/>
          <a:lstStyle>
            <a:lvl1pPr>
              <a:buClr>
                <a:schemeClr val="bg1"/>
              </a:buClr>
              <a:defRPr>
                <a:solidFill>
                  <a:srgbClr val="000000"/>
                </a:solidFill>
                <a:latin typeface="Arial" charset="0"/>
                <a:ea typeface="Arial" charset="0"/>
                <a:cs typeface="Arial" charset="0"/>
              </a:defRPr>
            </a:lvl1pPr>
            <a:lvl2pPr>
              <a:buClr>
                <a:schemeClr val="bg1"/>
              </a:buClr>
              <a:defRPr>
                <a:solidFill>
                  <a:schemeClr val="bg1"/>
                </a:solidFill>
                <a:latin typeface="Arial" charset="0"/>
                <a:ea typeface="Arial" charset="0"/>
                <a:cs typeface="Arial" charset="0"/>
              </a:defRPr>
            </a:lvl2pPr>
            <a:lvl3pPr>
              <a:buClr>
                <a:schemeClr val="bg1"/>
              </a:buClr>
              <a:defRPr>
                <a:solidFill>
                  <a:srgbClr val="000000"/>
                </a:solidFill>
                <a:latin typeface="Arial" charset="0"/>
                <a:ea typeface="Arial" charset="0"/>
                <a:cs typeface="Arial" charset="0"/>
              </a:defRPr>
            </a:lvl3pPr>
            <a:lvl4pPr>
              <a:buClr>
                <a:schemeClr val="bg1"/>
              </a:buClr>
              <a:defRPr>
                <a:solidFill>
                  <a:schemeClr val="bg1"/>
                </a:solidFill>
                <a:latin typeface="Arial" charset="0"/>
                <a:ea typeface="Arial" charset="0"/>
                <a:cs typeface="Arial" charset="0"/>
              </a:defRPr>
            </a:lvl4pPr>
            <a:lvl5pPr>
              <a:buClr>
                <a:schemeClr val="bg1"/>
              </a:buClr>
              <a:defRPr>
                <a:solidFill>
                  <a:schemeClr val="bg1"/>
                </a:solidFill>
                <a:latin typeface="Arial" charset="0"/>
                <a:ea typeface="Arial" charset="0"/>
                <a:cs typeface="Arial"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Slide Number Placeholder 15"/>
          <p:cNvSpPr>
            <a:spLocks noGrp="1"/>
          </p:cNvSpPr>
          <p:nvPr>
            <p:ph type="sldNum" sz="quarter" idx="12"/>
          </p:nvPr>
        </p:nvSpPr>
        <p:spPr>
          <a:xfrm>
            <a:off x="8229600" y="6473825"/>
            <a:ext cx="758825" cy="247650"/>
          </a:xfrm>
        </p:spPr>
        <p:txBody>
          <a:bodyPr/>
          <a:lstStyle>
            <a:lvl1pPr>
              <a:defRPr/>
            </a:lvl1pPr>
          </a:lstStyle>
          <a:p>
            <a:pPr>
              <a:defRPr/>
            </a:pPr>
            <a:fld id="{8B02C3B8-451A-2D4E-ABD3-E72AB095E91A}" type="slidenum">
              <a:rPr lang="en-US" altLang="en-US"/>
              <a:pPr>
                <a:defRPr/>
              </a:pPr>
              <a:t>‹#›</a:t>
            </a:fld>
            <a:endParaRPr lang="en-US" altLang="en-US"/>
          </a:p>
        </p:txBody>
      </p:sp>
      <p:sp>
        <p:nvSpPr>
          <p:cNvPr id="8" name="Footer Placeholder 18"/>
          <p:cNvSpPr>
            <a:spLocks noGrp="1"/>
          </p:cNvSpPr>
          <p:nvPr>
            <p:ph type="ftr" sz="quarter" idx="11"/>
          </p:nvPr>
        </p:nvSpPr>
        <p:spPr>
          <a:xfrm>
            <a:off x="152400" y="6473825"/>
            <a:ext cx="3429000" cy="292101"/>
          </a:xfrm>
        </p:spPr>
        <p:txBody>
          <a:bodyPr/>
          <a:lstStyle>
            <a:lvl1pPr>
              <a:defRPr>
                <a:solidFill>
                  <a:srgbClr val="000000"/>
                </a:solidFill>
              </a:defRPr>
            </a:lvl1pPr>
          </a:lstStyle>
          <a:p>
            <a:pPr>
              <a:defRPr/>
            </a:pPr>
            <a:r>
              <a:rPr lang="en-US" dirty="0" err="1"/>
              <a:t>www.BootstrapWorld.org</a:t>
            </a:r>
            <a:r>
              <a:rPr lang="en-US" dirty="0"/>
              <a:t>     |    #</a:t>
            </a:r>
            <a:r>
              <a:rPr lang="en-US" dirty="0" err="1"/>
              <a:t>BootstrapCS</a:t>
            </a:r>
            <a:endParaRPr lang="en-US" dirty="0"/>
          </a:p>
        </p:txBody>
      </p:sp>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28600" y="76200"/>
            <a:ext cx="1570038" cy="1570038"/>
          </a:xfrm>
          <a:prstGeom prst="rect">
            <a:avLst/>
          </a:prstGeom>
        </p:spPr>
      </p:pic>
    </p:spTree>
    <p:extLst>
      <p:ext uri="{BB962C8B-B14F-4D97-AF65-F5344CB8AC3E}">
        <p14:creationId xmlns:p14="http://schemas.microsoft.com/office/powerpoint/2010/main" val="11571645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4_Section Header">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0" y="0"/>
            <a:ext cx="91440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pic>
        <p:nvPicPr>
          <p:cNvPr id="5" name="Picture 13"/>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519619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5_Section Header">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0" y="0"/>
            <a:ext cx="91440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pic>
        <p:nvPicPr>
          <p:cNvPr id="5" name="Picture 13"/>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504644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_Section Header">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0" y="0"/>
            <a:ext cx="9144000" cy="594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pic>
        <p:nvPicPr>
          <p:cNvPr id="5" name="Picture 13"/>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00789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2_Section Header">
    <p:spTree>
      <p:nvGrpSpPr>
        <p:cNvPr id="1" name=""/>
        <p:cNvGrpSpPr/>
        <p:nvPr/>
      </p:nvGrpSpPr>
      <p:grpSpPr>
        <a:xfrm>
          <a:off x="0" y="0"/>
          <a:ext cx="0" cy="0"/>
          <a:chOff x="0" y="0"/>
          <a:chExt cx="0" cy="0"/>
        </a:xfrm>
      </p:grpSpPr>
      <p:pic>
        <p:nvPicPr>
          <p:cNvPr id="4" name="Picture 13"/>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228600" y="5334000"/>
            <a:ext cx="1336675" cy="1336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pic>
        <p:nvPicPr>
          <p:cNvPr id="5" name="Picture 4"/>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1" y="0"/>
            <a:ext cx="9144000" cy="6858000"/>
          </a:xfrm>
          <a:prstGeom prst="rect">
            <a:avLst/>
          </a:prstGeom>
        </p:spPr>
      </p:pic>
    </p:spTree>
    <p:extLst>
      <p:ext uri="{BB962C8B-B14F-4D97-AF65-F5344CB8AC3E}">
        <p14:creationId xmlns:p14="http://schemas.microsoft.com/office/powerpoint/2010/main" val="17022741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6_Section Header">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rcRect b="-4187"/>
          <a:stretch>
            <a:fillRect/>
          </a:stretch>
        </p:blipFill>
        <p:spPr bwMode="auto">
          <a:xfrm>
            <a:off x="0" y="-17463"/>
            <a:ext cx="9144000" cy="6113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pic>
        <p:nvPicPr>
          <p:cNvPr id="5" name="Picture 13"/>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439054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7_Section Header">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0" y="0"/>
            <a:ext cx="9144000" cy="609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pic>
        <p:nvPicPr>
          <p:cNvPr id="5" name="Picture 13"/>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33735598"/>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Rectangle 3"/>
          <p:cNvSpPr/>
          <p:nvPr userDrawn="1"/>
        </p:nvSpPr>
        <p:spPr>
          <a:xfrm>
            <a:off x="0" y="914400"/>
            <a:ext cx="9144000" cy="594360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defRPr/>
            </a:pPr>
            <a:endParaRPr lang="en-US">
              <a:solidFill>
                <a:srgbClr val="FFFFFF"/>
              </a:solidFill>
              <a:latin typeface="Franklin Gothic Book" charset="0"/>
            </a:endParaRPr>
          </a:p>
        </p:txBody>
      </p:sp>
      <p:sp>
        <p:nvSpPr>
          <p:cNvPr id="1029" name="Text Placeholder 7"/>
          <p:cNvSpPr>
            <a:spLocks noGrp="1"/>
          </p:cNvSpPr>
          <p:nvPr>
            <p:ph type="body" idx="1"/>
          </p:nvPr>
        </p:nvSpPr>
        <p:spPr bwMode="auto">
          <a:xfrm>
            <a:off x="304800" y="1554163"/>
            <a:ext cx="8686800"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1" name="Date Placeholder 10"/>
          <p:cNvSpPr>
            <a:spLocks noGrp="1"/>
          </p:cNvSpPr>
          <p:nvPr>
            <p:ph type="dt" sz="half" idx="2"/>
          </p:nvPr>
        </p:nvSpPr>
        <p:spPr>
          <a:xfrm>
            <a:off x="3505200" y="6477000"/>
            <a:ext cx="2514600" cy="288925"/>
          </a:xfrm>
          <a:prstGeom prst="rect">
            <a:avLst/>
          </a:prstGeom>
        </p:spPr>
        <p:txBody>
          <a:bodyPr vert="horz" wrap="square" lIns="91440" tIns="45720" rIns="91440" bIns="45720" numCol="1" anchor="t" anchorCtr="0" compatLnSpc="1">
            <a:prstTxWarp prst="textNoShape">
              <a:avLst/>
            </a:prstTxWarp>
          </a:bodyPr>
          <a:lstStyle>
            <a:lvl1pPr eaLnBrk="1" hangingPunct="1">
              <a:defRPr sz="1200">
                <a:solidFill>
                  <a:srgbClr val="D38E27"/>
                </a:solidFill>
              </a:defRPr>
            </a:lvl1pPr>
          </a:lstStyle>
          <a:p>
            <a:pPr>
              <a:defRPr/>
            </a:pPr>
            <a:endParaRPr lang="en-US" altLang="en-US">
              <a:solidFill>
                <a:schemeClr val="tx2"/>
              </a:solidFill>
            </a:endParaRPr>
          </a:p>
        </p:txBody>
      </p:sp>
      <p:sp>
        <p:nvSpPr>
          <p:cNvPr id="5" name="Slide Number Placeholder 4"/>
          <p:cNvSpPr>
            <a:spLocks noGrp="1"/>
          </p:cNvSpPr>
          <p:nvPr>
            <p:ph type="sldNum" sz="quarter" idx="4"/>
          </p:nvPr>
        </p:nvSpPr>
        <p:spPr>
          <a:xfrm>
            <a:off x="8229600" y="6477000"/>
            <a:ext cx="762000" cy="244475"/>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solidFill>
                  <a:srgbClr val="D38E27"/>
                </a:solidFill>
              </a:defRPr>
            </a:lvl1pPr>
          </a:lstStyle>
          <a:p>
            <a:pPr>
              <a:defRPr/>
            </a:pPr>
            <a:fld id="{588078BF-B6EB-F04C-B7B8-E4AEC48075F9}" type="slidenum">
              <a:rPr lang="en-US" altLang="en-US"/>
              <a:pPr>
                <a:defRPr/>
              </a:pPr>
              <a:t>‹#›</a:t>
            </a:fld>
            <a:endParaRPr lang="en-US" altLang="en-US" sz="1400" b="1">
              <a:solidFill>
                <a:srgbClr val="FFFFFF"/>
              </a:solidFill>
            </a:endParaRPr>
          </a:p>
        </p:txBody>
      </p:sp>
      <p:sp>
        <p:nvSpPr>
          <p:cNvPr id="1040" name="Text Box 8"/>
          <p:cNvSpPr txBox="1">
            <a:spLocks noChangeArrowheads="1"/>
          </p:cNvSpPr>
          <p:nvPr userDrawn="1"/>
        </p:nvSpPr>
        <p:spPr bwMode="auto">
          <a:xfrm>
            <a:off x="6781800" y="6172200"/>
            <a:ext cx="1600200" cy="457200"/>
          </a:xfrm>
          <a:prstGeom prst="rect">
            <a:avLst/>
          </a:prstGeom>
          <a:noFill/>
          <a:ln>
            <a:noFill/>
          </a:ln>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spcBef>
                <a:spcPct val="50000"/>
              </a:spcBef>
              <a:defRPr/>
            </a:pPr>
            <a:endParaRPr lang="en-US"/>
          </a:p>
        </p:txBody>
      </p:sp>
      <p:sp>
        <p:nvSpPr>
          <p:cNvPr id="10" name="Title Placeholder 9"/>
          <p:cNvSpPr>
            <a:spLocks noGrp="1"/>
          </p:cNvSpPr>
          <p:nvPr>
            <p:ph type="title"/>
          </p:nvPr>
        </p:nvSpPr>
        <p:spPr>
          <a:xfrm>
            <a:off x="304800" y="0"/>
            <a:ext cx="8686800" cy="838200"/>
          </a:xfrm>
          <a:prstGeom prst="rect">
            <a:avLst/>
          </a:prstGeom>
        </p:spPr>
        <p:txBody>
          <a:bodyPr vert="horz" anchor="ctr">
            <a:normAutofit/>
          </a:bodyPr>
          <a:lstStyle/>
          <a:p>
            <a:r>
              <a:rPr lang="en-US" dirty="0"/>
              <a:t>Click To Edit Master Title Style</a:t>
            </a:r>
          </a:p>
        </p:txBody>
      </p:sp>
      <p:sp>
        <p:nvSpPr>
          <p:cNvPr id="28" name="Footer Placeholder 27"/>
          <p:cNvSpPr>
            <a:spLocks noGrp="1"/>
          </p:cNvSpPr>
          <p:nvPr>
            <p:ph type="ftr" sz="quarter" idx="3"/>
          </p:nvPr>
        </p:nvSpPr>
        <p:spPr>
          <a:xfrm>
            <a:off x="152400" y="6477000"/>
            <a:ext cx="3352800" cy="288925"/>
          </a:xfrm>
          <a:prstGeom prst="rect">
            <a:avLst/>
          </a:prstGeom>
        </p:spPr>
        <p:txBody>
          <a:bodyPr vert="horz" wrap="square" lIns="91440" tIns="45720" rIns="91440" bIns="45720" numCol="1" anchor="t" anchorCtr="0" compatLnSpc="1">
            <a:prstTxWarp prst="textNoShape">
              <a:avLst/>
            </a:prstTxWarp>
          </a:bodyPr>
          <a:lstStyle>
            <a:lvl1pPr eaLnBrk="1" hangingPunct="1">
              <a:defRPr sz="1200">
                <a:solidFill>
                  <a:srgbClr val="D38E27"/>
                </a:solidFill>
                <a:ea typeface="ＭＳ Ｐゴシック" charset="0"/>
                <a:cs typeface="ＭＳ Ｐゴシック" charset="0"/>
              </a:defRPr>
            </a:lvl1pPr>
          </a:lstStyle>
          <a:p>
            <a:pPr>
              <a:defRPr/>
            </a:pPr>
            <a:r>
              <a:rPr lang="en-US" dirty="0" err="1"/>
              <a:t>www.BootstrapWorld.org</a:t>
            </a:r>
            <a:r>
              <a:rPr lang="en-US" dirty="0"/>
              <a:t>     |    #</a:t>
            </a:r>
            <a:r>
              <a:rPr lang="en-US" dirty="0" err="1"/>
              <a:t>BootstrapCS</a:t>
            </a:r>
            <a:endParaRPr lang="en-US" dirty="0"/>
          </a:p>
        </p:txBody>
      </p:sp>
    </p:spTree>
  </p:cSld>
  <p:clrMap bg1="dk1" tx1="lt1" bg2="dk2" tx2="lt2" accent1="accent1" accent2="accent2" accent3="accent3" accent4="accent4" accent5="accent5" accent6="accent6" hlink="hlink" folHlink="folHlink"/>
  <p:sldLayoutIdLst>
    <p:sldLayoutId id="2147486314" r:id="rId1"/>
    <p:sldLayoutId id="2147486315" r:id="rId2"/>
    <p:sldLayoutId id="2147486316" r:id="rId3"/>
    <p:sldLayoutId id="2147486317" r:id="rId4"/>
    <p:sldLayoutId id="2147486318" r:id="rId5"/>
    <p:sldLayoutId id="2147486319" r:id="rId6"/>
    <p:sldLayoutId id="2147486320" r:id="rId7"/>
    <p:sldLayoutId id="2147486321" r:id="rId8"/>
    <p:sldLayoutId id="2147486322" r:id="rId9"/>
    <p:sldLayoutId id="2147486323" r:id="rId10"/>
    <p:sldLayoutId id="2147486324" r:id="rId11"/>
  </p:sldLayoutIdLst>
  <p:hf sldNum="0" hdr="0" dt="0"/>
  <p:txStyles>
    <p:title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p:titleStyle>
    <p:bodyStyle>
      <a:lvl1pPr marL="342900" indent="-342900" algn="l" rtl="0" eaLnBrk="0" fontAlgn="base" hangingPunct="0">
        <a:spcBef>
          <a:spcPct val="20000"/>
        </a:spcBef>
        <a:spcAft>
          <a:spcPct val="0"/>
        </a:spcAft>
        <a:buClr>
          <a:schemeClr val="tx1"/>
        </a:buClr>
        <a:buSzPct val="70000"/>
        <a:buFont typeface="Wingdings" charset="2"/>
        <a:buChar char="§"/>
        <a:defRPr sz="2800" kern="1200">
          <a:solidFill>
            <a:srgbClr val="000000"/>
          </a:solidFill>
          <a:latin typeface="Helvetica"/>
          <a:ea typeface="ＭＳ Ｐゴシック" charset="-128"/>
          <a:cs typeface="Helvetica"/>
        </a:defRPr>
      </a:lvl1pPr>
      <a:lvl2pPr marL="742950" indent="-285750" algn="l" rtl="0" eaLnBrk="0" fontAlgn="base" hangingPunct="0">
        <a:spcBef>
          <a:spcPct val="20000"/>
        </a:spcBef>
        <a:spcAft>
          <a:spcPct val="0"/>
        </a:spcAft>
        <a:buClr>
          <a:schemeClr val="tx1"/>
        </a:buClr>
        <a:buSzPct val="70000"/>
        <a:buFont typeface="Wingdings" charset="2"/>
        <a:buChar char="§"/>
        <a:defRPr sz="2400" kern="1200">
          <a:solidFill>
            <a:srgbClr val="000000"/>
          </a:solidFill>
          <a:latin typeface="Helvetica"/>
          <a:ea typeface="ＭＳ Ｐゴシック" charset="-128"/>
          <a:cs typeface="Helvetica"/>
        </a:defRPr>
      </a:lvl2pPr>
      <a:lvl3pPr marL="1143000" indent="-228600" algn="l" rtl="0" eaLnBrk="0" fontAlgn="base" hangingPunct="0">
        <a:spcBef>
          <a:spcPct val="20000"/>
        </a:spcBef>
        <a:spcAft>
          <a:spcPct val="0"/>
        </a:spcAft>
        <a:buClr>
          <a:schemeClr val="tx1"/>
        </a:buClr>
        <a:buSzPct val="70000"/>
        <a:buFont typeface="Wingdings" charset="2"/>
        <a:buChar char="§"/>
        <a:defRPr sz="2000" kern="1200">
          <a:solidFill>
            <a:srgbClr val="000000"/>
          </a:solidFill>
          <a:latin typeface="Helvetica"/>
          <a:ea typeface="ＭＳ Ｐゴシック" charset="-128"/>
          <a:cs typeface="Helvetica"/>
        </a:defRPr>
      </a:lvl3pPr>
      <a:lvl4pPr marL="1600200" indent="-228600" algn="l" rtl="0" eaLnBrk="0" fontAlgn="base" hangingPunct="0">
        <a:spcBef>
          <a:spcPct val="20000"/>
        </a:spcBef>
        <a:spcAft>
          <a:spcPct val="0"/>
        </a:spcAft>
        <a:buClr>
          <a:schemeClr val="tx1"/>
        </a:buClr>
        <a:buSzPct val="70000"/>
        <a:buFont typeface="Wingdings" charset="2"/>
        <a:buChar char="§"/>
        <a:defRPr kern="1200">
          <a:solidFill>
            <a:srgbClr val="000000"/>
          </a:solidFill>
          <a:latin typeface="Helvetica"/>
          <a:ea typeface="ＭＳ Ｐゴシック" charset="-128"/>
          <a:cs typeface="Helvetica"/>
        </a:defRPr>
      </a:lvl4pPr>
      <a:lvl5pPr marL="2057400" indent="-228600" algn="l" rtl="0" eaLnBrk="0" fontAlgn="base" hangingPunct="0">
        <a:spcBef>
          <a:spcPct val="20000"/>
        </a:spcBef>
        <a:spcAft>
          <a:spcPct val="0"/>
        </a:spcAft>
        <a:buClr>
          <a:schemeClr val="tx1"/>
        </a:buClr>
        <a:buSzPct val="60000"/>
        <a:buFont typeface="Wingdings" charset="2"/>
        <a:buChar char="§"/>
        <a:defRPr sz="1600" kern="1200">
          <a:solidFill>
            <a:srgbClr val="000000"/>
          </a:solidFill>
          <a:latin typeface="Helvetica"/>
          <a:ea typeface="ＭＳ Ｐゴシック" charset="-128"/>
          <a:cs typeface="Helvetica"/>
        </a:defRPr>
      </a:lvl5pPr>
      <a:lvl6pPr marL="2514600" indent="-228600" algn="l" rtl="0" eaLnBrk="1" latinLnBrk="0" hangingPunct="1">
        <a:spcBef>
          <a:spcPct val="20000"/>
        </a:spcBef>
        <a:buClr>
          <a:schemeClr val="accent1"/>
        </a:buClr>
        <a:buSzPct val="60000"/>
        <a:buFont typeface="Wingdings 2"/>
        <a:buChar char=""/>
        <a:defRPr kumimoji="0" sz="1800" kern="1200">
          <a:solidFill>
            <a:schemeClr val="tx2"/>
          </a:solidFill>
          <a:latin typeface="+mn-lt"/>
          <a:ea typeface="+mn-ea"/>
          <a:cs typeface="+mn-cs"/>
        </a:defRPr>
      </a:lvl6pPr>
      <a:lvl7pPr marL="2971800" indent="-228600" algn="l" rtl="0" eaLnBrk="1" latinLnBrk="0" hangingPunct="1">
        <a:spcBef>
          <a:spcPct val="20000"/>
        </a:spcBef>
        <a:buClr>
          <a:schemeClr val="accent1"/>
        </a:buClr>
        <a:buSzPct val="60000"/>
        <a:buFont typeface="Wingdings 2"/>
        <a:buChar char=""/>
        <a:defRPr kumimoji="0" sz="1600" kern="1200">
          <a:solidFill>
            <a:schemeClr val="tx2"/>
          </a:solidFill>
          <a:latin typeface="+mn-lt"/>
          <a:ea typeface="+mn-ea"/>
          <a:cs typeface="+mn-cs"/>
        </a:defRPr>
      </a:lvl7pPr>
      <a:lvl8pPr marL="3429000" indent="-228600" algn="l" rtl="0" eaLnBrk="1" latinLnBrk="0" hangingPunct="1">
        <a:spcBef>
          <a:spcPct val="20000"/>
        </a:spcBef>
        <a:buClr>
          <a:schemeClr val="accent1"/>
        </a:buClr>
        <a:buSzPct val="60000"/>
        <a:buFont typeface="Wingdings 2"/>
        <a:buChar char=""/>
        <a:defRPr kumimoji="0" sz="1600" kern="1200" baseline="0">
          <a:solidFill>
            <a:schemeClr val="tx2"/>
          </a:solidFill>
          <a:latin typeface="+mn-lt"/>
          <a:ea typeface="+mn-ea"/>
          <a:cs typeface="+mn-cs"/>
        </a:defRPr>
      </a:lvl8pPr>
      <a:lvl9pPr marL="3886200" indent="-228600" algn="l" rtl="0" eaLnBrk="1" latinLnBrk="0" hangingPunct="1">
        <a:spcBef>
          <a:spcPct val="20000"/>
        </a:spcBef>
        <a:buClr>
          <a:schemeClr val="accent1"/>
        </a:buClr>
        <a:buSzPct val="60000"/>
        <a:buFont typeface="Wingdings 2"/>
        <a:buChar char=""/>
        <a:defRPr kumimoji="0" sz="1400" kern="1200" baseline="0">
          <a:solidFill>
            <a:schemeClr val="tx2"/>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1" Type="http://schemas.openxmlformats.org/officeDocument/2006/relationships/slideLayout" Target="../slideLayouts/slideLayout7.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0.xml"/><Relationship Id="rId4" Type="http://schemas.openxmlformats.org/officeDocument/2006/relationships/image" Target="../media/image33.png"/><Relationship Id="rId5" Type="http://schemas.openxmlformats.org/officeDocument/2006/relationships/image" Target="../media/image34.png"/><Relationship Id="rId6" Type="http://schemas.openxmlformats.org/officeDocument/2006/relationships/image" Target="../media/image35.png"/><Relationship Id="rId1" Type="http://schemas.openxmlformats.org/officeDocument/2006/relationships/tags" Target="../tags/tag1.xml"/><Relationship Id="rId2"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1.xml"/><Relationship Id="rId4" Type="http://schemas.openxmlformats.org/officeDocument/2006/relationships/image" Target="../media/image36.png"/><Relationship Id="rId5" Type="http://schemas.openxmlformats.org/officeDocument/2006/relationships/image" Target="../media/image37.png"/><Relationship Id="rId1" Type="http://schemas.openxmlformats.org/officeDocument/2006/relationships/tags" Target="../tags/tag2.xml"/><Relationship Id="rId2"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2.xml"/><Relationship Id="rId4" Type="http://schemas.openxmlformats.org/officeDocument/2006/relationships/image" Target="../media/image38.tiff"/><Relationship Id="rId1" Type="http://schemas.openxmlformats.org/officeDocument/2006/relationships/tags" Target="../tags/tag3.xml"/><Relationship Id="rId2"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3.xml"/><Relationship Id="rId4" Type="http://schemas.openxmlformats.org/officeDocument/2006/relationships/image" Target="../media/image39.tiff"/><Relationship Id="rId5" Type="http://schemas.openxmlformats.org/officeDocument/2006/relationships/image" Target="../media/image40.tiff"/><Relationship Id="rId1" Type="http://schemas.openxmlformats.org/officeDocument/2006/relationships/tags" Target="../tags/tag4.xml"/><Relationship Id="rId2"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tags" Target="../tags/tag5.xml"/><Relationship Id="rId2" Type="http://schemas.openxmlformats.org/officeDocument/2006/relationships/slideLayout" Target="../slideLayouts/slideLayout3.xml"/><Relationship Id="rId3" Type="http://schemas.openxmlformats.org/officeDocument/2006/relationships/notesSlide" Target="../notesSlides/notesSlide1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code.pyret.org/" TargetMode="External"/><Relationship Id="rId3" Type="http://schemas.openxmlformats.org/officeDocument/2006/relationships/hyperlink" Target="http://www.BootstrapWorld.org/materials"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4.png"/><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hyperlink" Target="https://code.pyret.org/editor#share=0BzzMl1BJlJDkVTlPTjlIWFB2aDA"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s://docs.google.com/spreadsheets/d/19m1bUCQo3fCzmSEmWMjTfnmsNIMqiByLytHE0JYtnQM/" TargetMode="External"/><Relationship Id="rId3" Type="http://schemas.openxmlformats.org/officeDocument/2006/relationships/hyperlink" Target="https://code.pyret.org/editor#share=0BzzMl1BJlJDkYkhKMG51VlRiWk0"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4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5.tiff"/></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hyperlink" Target="https://code.pyret.org/editor#share=0BzzMl1BJlJDkbnZhbE1QSEE0eEE"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4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s://code.pyret.org/editor#share=0BzzMl1BJlJDkbnZhbE1QSEE0eEE"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6.emf"/></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42.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8.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s://code.pyret.org/editor#share=0BzzMl1BJlJDkbnZhbE1QSEE0eEE" TargetMode="Externa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11" Type="http://schemas.openxmlformats.org/officeDocument/2006/relationships/image" Target="../media/image26.tiff"/><Relationship Id="rId12" Type="http://schemas.openxmlformats.org/officeDocument/2006/relationships/image" Target="../media/image27.tiff"/><Relationship Id="rId13" Type="http://schemas.openxmlformats.org/officeDocument/2006/relationships/image" Target="../media/image28.tiff"/><Relationship Id="rId1" Type="http://schemas.openxmlformats.org/officeDocument/2006/relationships/slideLayout" Target="../slideLayouts/slideLayout3.xml"/><Relationship Id="rId2" Type="http://schemas.openxmlformats.org/officeDocument/2006/relationships/image" Target="../media/image17.tiff"/><Relationship Id="rId3" Type="http://schemas.openxmlformats.org/officeDocument/2006/relationships/image" Target="../media/image18.tiff"/><Relationship Id="rId4" Type="http://schemas.openxmlformats.org/officeDocument/2006/relationships/image" Target="../media/image19.tiff"/><Relationship Id="rId5" Type="http://schemas.openxmlformats.org/officeDocument/2006/relationships/image" Target="../media/image20.tiff"/><Relationship Id="rId6" Type="http://schemas.openxmlformats.org/officeDocument/2006/relationships/image" Target="../media/image21.tiff"/><Relationship Id="rId7" Type="http://schemas.openxmlformats.org/officeDocument/2006/relationships/image" Target="../media/image22.tiff"/><Relationship Id="rId8" Type="http://schemas.openxmlformats.org/officeDocument/2006/relationships/image" Target="../media/image23.tiff"/><Relationship Id="rId9" Type="http://schemas.openxmlformats.org/officeDocument/2006/relationships/image" Target="../media/image24.tiff"/><Relationship Id="rId10" Type="http://schemas.openxmlformats.org/officeDocument/2006/relationships/image" Target="../media/image25.tiff"/></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3.tiff"/></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44.png"/></Relationships>
</file>

<file path=ppt/slides/_rels/slide68.xml.rels><?xml version="1.0" encoding="UTF-8" standalone="yes"?>
<Relationships xmlns="http://schemas.openxmlformats.org/package/2006/relationships"><Relationship Id="rId3" Type="http://schemas.openxmlformats.org/officeDocument/2006/relationships/image" Target="../media/image46.tiff"/><Relationship Id="rId4" Type="http://schemas.openxmlformats.org/officeDocument/2006/relationships/image" Target="../media/image16.emf"/><Relationship Id="rId1" Type="http://schemas.openxmlformats.org/officeDocument/2006/relationships/slideLayout" Target="../slideLayouts/slideLayout11.xml"/><Relationship Id="rId2" Type="http://schemas.openxmlformats.org/officeDocument/2006/relationships/image" Target="../media/image45.tiff"/></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4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5.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hyperlink" Target="https://www.geogebra.org/m/xC6zq7Zv" TargetMode="External"/><Relationship Id="rId3" Type="http://schemas.openxmlformats.org/officeDocument/2006/relationships/image" Target="../media/image44.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47.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47.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s://docs.google.com/document/d/1Pq-b6rFHDu78t5fCP6rBpEINivWraS3d-JND-QaBtfk" TargetMode="External"/></Relationships>
</file>

<file path=ppt/slides/_rels/slide76.xml.rels><?xml version="1.0" encoding="UTF-8" standalone="yes"?>
<Relationships xmlns="http://schemas.openxmlformats.org/package/2006/relationships"><Relationship Id="rId3" Type="http://schemas.openxmlformats.org/officeDocument/2006/relationships/image" Target="../media/image48.jpeg"/><Relationship Id="rId4" Type="http://schemas.openxmlformats.org/officeDocument/2006/relationships/image" Target="../media/image49.jpeg"/><Relationship Id="rId5" Type="http://schemas.openxmlformats.org/officeDocument/2006/relationships/image" Target="../media/image50.jpeg"/><Relationship Id="rId6" Type="http://schemas.openxmlformats.org/officeDocument/2006/relationships/image" Target="../media/image51.tiff"/><Relationship Id="rId1" Type="http://schemas.openxmlformats.org/officeDocument/2006/relationships/slideLayout" Target="../slideLayouts/slideLayout11.xml"/><Relationship Id="rId2" Type="http://schemas.openxmlformats.org/officeDocument/2006/relationships/notesSlide" Target="../notesSlides/notesSlide4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2.png"/><Relationship Id="rId3" Type="http://schemas.openxmlformats.org/officeDocument/2006/relationships/image" Target="../media/image53.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0.png"/><Relationship Id="rId5" Type="http://schemas.openxmlformats.org/officeDocument/2006/relationships/image" Target="../media/image31.tiff"/><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3" Type="http://schemas.openxmlformats.org/officeDocument/2006/relationships/image" Target="../media/image26.tiff"/><Relationship Id="rId4" Type="http://schemas.openxmlformats.org/officeDocument/2006/relationships/image" Target="../media/image32.tiff"/><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11"/>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28600" y="6248400"/>
            <a:ext cx="2083329" cy="6035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38800" y="3389432"/>
            <a:ext cx="3505200" cy="3437072"/>
          </a:xfrm>
          <a:prstGeom prst="rect">
            <a:avLst/>
          </a:prstGeom>
        </p:spPr>
      </p:pic>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Goals for this Workshop</a:t>
            </a:r>
          </a:p>
        </p:txBody>
      </p:sp>
      <p:sp>
        <p:nvSpPr>
          <p:cNvPr id="18434" name="Content Placeholder 2"/>
          <p:cNvSpPr>
            <a:spLocks noGrp="1"/>
          </p:cNvSpPr>
          <p:nvPr>
            <p:ph idx="1"/>
          </p:nvPr>
        </p:nvSpPr>
        <p:spPr/>
        <p:txBody>
          <a:bodyPr/>
          <a:lstStyle/>
          <a:p>
            <a:pPr>
              <a:lnSpc>
                <a:spcPct val="150000"/>
              </a:lnSpc>
            </a:pPr>
            <a:r>
              <a:rPr lang="en-US" altLang="en-US" dirty="0">
                <a:ea typeface="ＭＳ Ｐゴシック" charset="-128"/>
                <a:cs typeface="Helvetica" charset="0"/>
              </a:rPr>
              <a:t>Understand what “Data Science” is, why it matters</a:t>
            </a:r>
          </a:p>
          <a:p>
            <a:pPr>
              <a:lnSpc>
                <a:spcPct val="150000"/>
              </a:lnSpc>
            </a:pPr>
            <a:r>
              <a:rPr lang="en-US" altLang="en-US" dirty="0">
                <a:ea typeface="ＭＳ Ｐゴシック" charset="-128"/>
                <a:cs typeface="Helvetica" charset="0"/>
              </a:rPr>
              <a:t>Get comfortable with programming in </a:t>
            </a:r>
            <a:r>
              <a:rPr lang="en-US" altLang="en-US" dirty="0" err="1">
                <a:ea typeface="ＭＳ Ｐゴシック" charset="-128"/>
                <a:cs typeface="Helvetica" charset="0"/>
              </a:rPr>
              <a:t>Pyret</a:t>
            </a:r>
            <a:endParaRPr lang="en-US" altLang="en-US" dirty="0">
              <a:ea typeface="ＭＳ Ｐゴシック" charset="-128"/>
              <a:cs typeface="Helvetica" charset="0"/>
            </a:endParaRPr>
          </a:p>
          <a:p>
            <a:pPr>
              <a:lnSpc>
                <a:spcPct val="150000"/>
              </a:lnSpc>
            </a:pPr>
            <a:r>
              <a:rPr lang="en-US" altLang="en-US" dirty="0">
                <a:ea typeface="ＭＳ Ｐゴシック" charset="-128"/>
                <a:cs typeface="Helvetica" charset="0"/>
              </a:rPr>
              <a:t>Work through the entire curriculum</a:t>
            </a:r>
          </a:p>
          <a:p>
            <a:pPr>
              <a:lnSpc>
                <a:spcPct val="150000"/>
              </a:lnSpc>
            </a:pPr>
            <a:r>
              <a:rPr lang="en-US" altLang="en-US" dirty="0">
                <a:ea typeface="ＭＳ Ｐゴシック" charset="-128"/>
                <a:cs typeface="Helvetica" charset="0"/>
              </a:rPr>
              <a:t>Discuss pedagogy</a:t>
            </a:r>
          </a:p>
          <a:p>
            <a:pPr>
              <a:lnSpc>
                <a:spcPct val="150000"/>
              </a:lnSpc>
            </a:pPr>
            <a:r>
              <a:rPr lang="en-US" altLang="en-US" i="1" dirty="0">
                <a:ea typeface="ＭＳ Ｐゴシック" charset="-128"/>
                <a:cs typeface="Helvetica" charset="0"/>
              </a:rPr>
              <a:t>Get your feedback</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434">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434">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434">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43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43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4"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Bootstrap Materials</a:t>
            </a:r>
            <a:endParaRPr lang="en-US" cap="small" dirty="0"/>
          </a:p>
        </p:txBody>
      </p:sp>
      <p:sp>
        <p:nvSpPr>
          <p:cNvPr id="3" name="Vertical Text Placeholder 2"/>
          <p:cNvSpPr>
            <a:spLocks noGrp="1"/>
          </p:cNvSpPr>
          <p:nvPr>
            <p:ph idx="1"/>
          </p:nvPr>
        </p:nvSpPr>
        <p:spPr/>
        <p:txBody>
          <a:bodyPr/>
          <a:lstStyle/>
          <a:p>
            <a:pPr eaLnBrk="1" hangingPunct="1">
              <a:spcAft>
                <a:spcPts val="2400"/>
              </a:spcAft>
            </a:pPr>
            <a:r>
              <a:rPr lang="en-US" altLang="en-US" b="1" dirty="0">
                <a:ea typeface="ＭＳ Ｐゴシック" charset="-128"/>
                <a:cs typeface="Helvetica" charset="0"/>
              </a:rPr>
              <a:t>Software</a:t>
            </a:r>
            <a:r>
              <a:rPr lang="en-US" altLang="en-US" dirty="0">
                <a:ea typeface="ＭＳ Ｐゴシック" charset="-128"/>
                <a:cs typeface="Helvetica" charset="0"/>
              </a:rPr>
              <a:t>: In the cloud, or on your machine.</a:t>
            </a:r>
          </a:p>
          <a:p>
            <a:pPr eaLnBrk="1" hangingPunct="1">
              <a:spcAft>
                <a:spcPts val="2400"/>
              </a:spcAft>
            </a:pPr>
            <a:r>
              <a:rPr lang="en-US" altLang="en-US" b="1" dirty="0">
                <a:ea typeface="ＭＳ Ｐゴシック" charset="-128"/>
                <a:cs typeface="Helvetica" charset="0"/>
              </a:rPr>
              <a:t>Lesson Plans</a:t>
            </a:r>
            <a:r>
              <a:rPr lang="en-US" altLang="en-US" dirty="0">
                <a:ea typeface="ＭＳ Ｐゴシック" charset="-128"/>
                <a:cs typeface="Helvetica" charset="0"/>
              </a:rPr>
              <a:t>: Detailed[*] curricula, student handouts, integrated workbooks, and supplemental activities.</a:t>
            </a:r>
            <a:endParaRPr lang="en-US" altLang="en-US" u="sng" dirty="0">
              <a:ea typeface="ＭＳ Ｐゴシック" charset="-128"/>
              <a:cs typeface="Helvetica" charset="0"/>
            </a:endParaRPr>
          </a:p>
          <a:p>
            <a:pPr eaLnBrk="1" hangingPunct="1">
              <a:spcAft>
                <a:spcPts val="2400"/>
              </a:spcAft>
            </a:pPr>
            <a:r>
              <a:rPr lang="en-US" altLang="en-US" b="1" dirty="0" smtClean="0">
                <a:ea typeface="ＭＳ Ｐゴシック" charset="-128"/>
                <a:cs typeface="Helvetica" charset="0"/>
              </a:rPr>
              <a:t>Language</a:t>
            </a:r>
            <a:r>
              <a:rPr lang="en-US" altLang="en-US" dirty="0">
                <a:ea typeface="ＭＳ Ｐゴシック" charset="-128"/>
                <a:cs typeface="Helvetica" charset="0"/>
              </a:rPr>
              <a:t>: Algebraic semantics, integrated tables, integrated graphing and plotting</a:t>
            </a:r>
          </a:p>
        </p:txBody>
      </p:sp>
      <p:sp>
        <p:nvSpPr>
          <p:cNvPr id="4" name="Footer Placeholder 3"/>
          <p:cNvSpPr>
            <a:spLocks noGrp="1"/>
          </p:cNvSpPr>
          <p:nvPr>
            <p:ph type="ftr" sz="quarter" idx="11"/>
          </p:nvPr>
        </p:nvSpPr>
        <p:spPr/>
        <p:txBody>
          <a:bodyPr/>
          <a:lstStyle/>
          <a:p>
            <a:pPr>
              <a:defRPr/>
            </a:pPr>
            <a:r>
              <a:rPr lang="en-US"/>
              <a:t>www.BootstrapWorld.org     |    #BootstrapCS</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defRPr/>
            </a:pPr>
            <a:r>
              <a:rPr lang="en-US" dirty="0"/>
              <a:t>10,000 Foot View</a:t>
            </a:r>
          </a:p>
        </p:txBody>
      </p:sp>
      <p:sp>
        <p:nvSpPr>
          <p:cNvPr id="3" name="Content Placeholder 2"/>
          <p:cNvSpPr>
            <a:spLocks noGrp="1"/>
          </p:cNvSpPr>
          <p:nvPr>
            <p:ph idx="1"/>
          </p:nvPr>
        </p:nvSpPr>
        <p:spPr/>
        <p:txBody>
          <a:bodyPr/>
          <a:lstStyle/>
          <a:p>
            <a:pPr eaLnBrk="1" hangingPunct="1"/>
            <a:r>
              <a:rPr lang="en-US" altLang="en-US" sz="2400" dirty="0">
                <a:latin typeface="Helvetica" charset="0"/>
                <a:ea typeface="ＭＳ Ｐゴシック" charset="-128"/>
                <a:cs typeface="Helvetica" charset="0"/>
              </a:rPr>
              <a:t>What Questions Matter to You?</a:t>
            </a:r>
          </a:p>
          <a:p>
            <a:pPr eaLnBrk="1" hangingPunct="1"/>
            <a:r>
              <a:rPr lang="en-US" altLang="en-US" sz="2400" dirty="0">
                <a:latin typeface="Helvetica" charset="0"/>
                <a:ea typeface="ＭＳ Ｐゴシック" charset="-128"/>
                <a:cs typeface="Helvetica" charset="0"/>
              </a:rPr>
              <a:t>Introduction to </a:t>
            </a:r>
            <a:r>
              <a:rPr lang="en-US" altLang="en-US" sz="2400" dirty="0" err="1">
                <a:latin typeface="Helvetica" charset="0"/>
                <a:ea typeface="ＭＳ Ｐゴシック" charset="-128"/>
                <a:cs typeface="Helvetica" charset="0"/>
              </a:rPr>
              <a:t>Pyret</a:t>
            </a:r>
            <a:r>
              <a:rPr lang="en-US" altLang="en-US" sz="2400" dirty="0">
                <a:latin typeface="Helvetica" charset="0"/>
                <a:ea typeface="ＭＳ Ｐゴシック" charset="-128"/>
                <a:cs typeface="Helvetica" charset="0"/>
              </a:rPr>
              <a:t>, plotting and tables</a:t>
            </a:r>
          </a:p>
        </p:txBody>
      </p:sp>
      <p:pic>
        <p:nvPicPr>
          <p:cNvPr id="2" name="Picture 1"/>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2112244" y="2514600"/>
            <a:ext cx="3752649" cy="3684131"/>
          </a:xfrm>
          <a:prstGeom prst="rect">
            <a:avLst/>
          </a:prstGeom>
        </p:spPr>
      </p:pic>
      <p:sp>
        <p:nvSpPr>
          <p:cNvPr id="8" name="Footer Placeholder 7"/>
          <p:cNvSpPr>
            <a:spLocks noGrp="1"/>
          </p:cNvSpPr>
          <p:nvPr>
            <p:ph type="ftr" sz="quarter" idx="11"/>
          </p:nvPr>
        </p:nvSpPr>
        <p:spPr/>
        <p:txBody>
          <a:bodyPr/>
          <a:lstStyle/>
          <a:p>
            <a:pPr>
              <a:defRPr/>
            </a:pPr>
            <a:r>
              <a:rPr lang="en-US"/>
              <a:t>www.BootstrapWorld.org     |    #BootstrapCS</a:t>
            </a:r>
            <a:endParaRPr lang="en-US" dirty="0"/>
          </a:p>
        </p:txBody>
      </p:sp>
      <p:grpSp>
        <p:nvGrpSpPr>
          <p:cNvPr id="10" name="Group 9"/>
          <p:cNvGrpSpPr/>
          <p:nvPr/>
        </p:nvGrpSpPr>
        <p:grpSpPr>
          <a:xfrm>
            <a:off x="1242652" y="2450062"/>
            <a:ext cx="7121562" cy="3722814"/>
            <a:chOff x="1242652" y="2450062"/>
            <a:chExt cx="7121562" cy="3722814"/>
          </a:xfrm>
        </p:grpSpPr>
        <p:pic>
          <p:nvPicPr>
            <p:cNvPr id="5" name="Picture 4"/>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1242652" y="2450062"/>
              <a:ext cx="3490381" cy="3722814"/>
            </a:xfrm>
            <a:prstGeom prst="rect">
              <a:avLst/>
            </a:prstGeom>
            <a:solidFill>
              <a:schemeClr val="tx1"/>
            </a:solidFill>
          </p:spPr>
        </p:pic>
        <p:pic>
          <p:nvPicPr>
            <p:cNvPr id="9" name="Picture 8"/>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4733033" y="2514600"/>
              <a:ext cx="3631181" cy="3299187"/>
            </a:xfrm>
            <a:prstGeom prst="rect">
              <a:avLst/>
            </a:prstGeom>
          </p:spPr>
        </p:pic>
      </p:grpSp>
    </p:spTree>
    <p:custDataLst>
      <p:tags r:id="rId1"/>
    </p:custDataLst>
  </p:cSld>
  <p:clrMapOvr>
    <a:masterClrMapping/>
  </p:clrMapOvr>
  <p:transition spd="slow" advTm="8099"/>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2"/>
                                        </p:tgtEl>
                                      </p:cBhvr>
                                    </p:animEffect>
                                    <p:set>
                                      <p:cBhvr>
                                        <p:cTn id="22" dur="1" fill="hold">
                                          <p:stCondLst>
                                            <p:cond delay="499"/>
                                          </p:stCondLst>
                                        </p:cTn>
                                        <p:tgtEl>
                                          <p:spTgt spid="2"/>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defRPr/>
            </a:pPr>
            <a:r>
              <a:rPr lang="en-US" dirty="0"/>
              <a:t>10,000 Foot View</a:t>
            </a:r>
          </a:p>
        </p:txBody>
      </p:sp>
      <p:sp>
        <p:nvSpPr>
          <p:cNvPr id="10" name="Content Placeholder 2"/>
          <p:cNvSpPr>
            <a:spLocks noGrp="1"/>
          </p:cNvSpPr>
          <p:nvPr>
            <p:ph idx="1"/>
          </p:nvPr>
        </p:nvSpPr>
        <p:spPr>
          <a:xfrm>
            <a:off x="304800" y="1554163"/>
            <a:ext cx="8686800" cy="4525962"/>
          </a:xfrm>
        </p:spPr>
        <p:txBody>
          <a:bodyPr/>
          <a:lstStyle/>
          <a:p>
            <a:pPr eaLnBrk="1" hangingPunct="1"/>
            <a:r>
              <a:rPr lang="en-US" altLang="en-US" sz="2400" dirty="0">
                <a:latin typeface="Helvetica" charset="0"/>
                <a:ea typeface="ＭＳ Ｐゴシック" charset="-128"/>
                <a:cs typeface="Helvetica" charset="0"/>
              </a:rPr>
              <a:t>What Questions Matter to You?</a:t>
            </a:r>
          </a:p>
          <a:p>
            <a:pPr eaLnBrk="1" hangingPunct="1"/>
            <a:r>
              <a:rPr lang="en-US" altLang="en-US" sz="2400" dirty="0">
                <a:latin typeface="Helvetica" charset="0"/>
                <a:ea typeface="ＭＳ Ｐゴシック" charset="-128"/>
                <a:cs typeface="Helvetica" charset="0"/>
              </a:rPr>
              <a:t>Introduction to </a:t>
            </a:r>
            <a:r>
              <a:rPr lang="en-US" altLang="en-US" sz="2400" dirty="0" err="1">
                <a:latin typeface="Helvetica" charset="0"/>
                <a:ea typeface="ＭＳ Ｐゴシック" charset="-128"/>
                <a:cs typeface="Helvetica" charset="0"/>
              </a:rPr>
              <a:t>Pyret</a:t>
            </a:r>
            <a:r>
              <a:rPr lang="en-US" altLang="en-US" sz="2400" dirty="0">
                <a:latin typeface="Helvetica" charset="0"/>
                <a:ea typeface="ＭＳ Ｐゴシック" charset="-128"/>
                <a:cs typeface="Helvetica" charset="0"/>
              </a:rPr>
              <a:t>, plotting and tables</a:t>
            </a:r>
          </a:p>
          <a:p>
            <a:pPr eaLnBrk="1" hangingPunct="1"/>
            <a:r>
              <a:rPr lang="en-US" altLang="en-US" sz="2400" dirty="0">
                <a:latin typeface="Helvetica" charset="0"/>
                <a:ea typeface="ＭＳ Ｐゴシック" charset="-128"/>
                <a:cs typeface="Helvetica" charset="0"/>
              </a:rPr>
              <a:t>Measures of Center</a:t>
            </a:r>
          </a:p>
          <a:p>
            <a:pPr eaLnBrk="1" hangingPunct="1"/>
            <a:r>
              <a:rPr lang="en-US" altLang="en-US" sz="2400" dirty="0">
                <a:latin typeface="Helvetica" charset="0"/>
                <a:ea typeface="ＭＳ Ｐゴシック" charset="-128"/>
                <a:cs typeface="Helvetica" charset="0"/>
              </a:rPr>
              <a:t>Bar and Pie Charts</a:t>
            </a:r>
          </a:p>
        </p:txBody>
      </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grpSp>
        <p:nvGrpSpPr>
          <p:cNvPr id="8" name="Group 7"/>
          <p:cNvGrpSpPr/>
          <p:nvPr/>
        </p:nvGrpSpPr>
        <p:grpSpPr>
          <a:xfrm>
            <a:off x="685800" y="3773303"/>
            <a:ext cx="7899400" cy="2325872"/>
            <a:chOff x="685800" y="3773303"/>
            <a:chExt cx="7899400" cy="2325872"/>
          </a:xfrm>
        </p:grpSpPr>
        <p:pic>
          <p:nvPicPr>
            <p:cNvPr id="4" name="Picture 3"/>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410200" y="3773303"/>
              <a:ext cx="3175000" cy="2325872"/>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85800" y="3843795"/>
              <a:ext cx="2895600" cy="2198230"/>
            </a:xfrm>
            <a:prstGeom prst="rect">
              <a:avLst/>
            </a:prstGeom>
          </p:spPr>
        </p:pic>
      </p:grpSp>
    </p:spTree>
    <p:custDataLst>
      <p:tags r:id="rId1"/>
    </p:custDataLst>
  </p:cSld>
  <p:clrMapOvr>
    <a:masterClrMapping/>
  </p:clrMapOvr>
  <p:transition spd="med" advTm="8099">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xEl>
                                              <p:pRg st="3" end="3"/>
                                            </p:txEl>
                                          </p:spTgt>
                                        </p:tgtEl>
                                        <p:attrNameLst>
                                          <p:attrName>style.visibility</p:attrName>
                                        </p:attrNameLst>
                                      </p:cBhvr>
                                      <p:to>
                                        <p:strVal val="visible"/>
                                      </p:to>
                                    </p:set>
                                    <p:animEffect transition="in" filter="fade">
                                      <p:cBhvr>
                                        <p:cTn id="7" dur="500"/>
                                        <p:tgtEl>
                                          <p:spTgt spid="10">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defRPr/>
            </a:pPr>
            <a:r>
              <a:rPr lang="en-US" dirty="0"/>
              <a:t>10,000 Foot View</a:t>
            </a:r>
          </a:p>
        </p:txBody>
      </p:sp>
      <p:sp>
        <p:nvSpPr>
          <p:cNvPr id="13" name="Content Placeholder 2"/>
          <p:cNvSpPr>
            <a:spLocks noGrp="1"/>
          </p:cNvSpPr>
          <p:nvPr>
            <p:ph idx="1"/>
          </p:nvPr>
        </p:nvSpPr>
        <p:spPr>
          <a:xfrm>
            <a:off x="304800" y="1554163"/>
            <a:ext cx="8686800" cy="4525962"/>
          </a:xfrm>
        </p:spPr>
        <p:txBody>
          <a:bodyPr/>
          <a:lstStyle/>
          <a:p>
            <a:pPr eaLnBrk="1" hangingPunct="1"/>
            <a:r>
              <a:rPr lang="en-US" altLang="en-US" sz="2400" dirty="0">
                <a:latin typeface="Helvetica" charset="0"/>
                <a:ea typeface="ＭＳ Ｐゴシック" charset="-128"/>
                <a:cs typeface="Helvetica" charset="0"/>
              </a:rPr>
              <a:t>What Questions Matter to You?</a:t>
            </a:r>
          </a:p>
          <a:p>
            <a:pPr eaLnBrk="1" hangingPunct="1"/>
            <a:r>
              <a:rPr lang="en-US" altLang="en-US" sz="2400" dirty="0">
                <a:latin typeface="Helvetica" charset="0"/>
                <a:ea typeface="ＭＳ Ｐゴシック" charset="-128"/>
                <a:cs typeface="Helvetica" charset="0"/>
              </a:rPr>
              <a:t>Introduction to </a:t>
            </a:r>
            <a:r>
              <a:rPr lang="en-US" altLang="en-US" sz="2400" dirty="0" err="1">
                <a:latin typeface="Helvetica" charset="0"/>
                <a:ea typeface="ＭＳ Ｐゴシック" charset="-128"/>
                <a:cs typeface="Helvetica" charset="0"/>
              </a:rPr>
              <a:t>Pyret</a:t>
            </a:r>
            <a:r>
              <a:rPr lang="en-US" altLang="en-US" sz="2400" dirty="0">
                <a:latin typeface="Helvetica" charset="0"/>
                <a:ea typeface="ＭＳ Ｐゴシック" charset="-128"/>
                <a:cs typeface="Helvetica" charset="0"/>
              </a:rPr>
              <a:t>, plotting and tables</a:t>
            </a:r>
          </a:p>
          <a:p>
            <a:pPr eaLnBrk="1" hangingPunct="1"/>
            <a:r>
              <a:rPr lang="en-US" altLang="en-US" sz="2400" dirty="0">
                <a:latin typeface="Helvetica" charset="0"/>
                <a:ea typeface="ＭＳ Ｐゴシック" charset="-128"/>
                <a:cs typeface="Helvetica" charset="0"/>
              </a:rPr>
              <a:t>Measures of Center</a:t>
            </a:r>
          </a:p>
          <a:p>
            <a:pPr eaLnBrk="1" hangingPunct="1"/>
            <a:r>
              <a:rPr lang="en-US" altLang="en-US" sz="2400" dirty="0">
                <a:latin typeface="Helvetica" charset="0"/>
                <a:ea typeface="ＭＳ Ｐゴシック" charset="-128"/>
                <a:cs typeface="Helvetica" charset="0"/>
              </a:rPr>
              <a:t>Bar and Pie Charts</a:t>
            </a:r>
          </a:p>
          <a:p>
            <a:pPr eaLnBrk="1" hangingPunct="1"/>
            <a:r>
              <a:rPr lang="en-US" altLang="en-US" sz="2400" dirty="0">
                <a:latin typeface="Helvetica" charset="0"/>
                <a:ea typeface="ＭＳ Ｐゴシック" charset="-128"/>
                <a:cs typeface="Helvetica" charset="0"/>
              </a:rPr>
              <a:t>Histograms</a:t>
            </a:r>
          </a:p>
        </p:txBody>
      </p:sp>
      <p:pic>
        <p:nvPicPr>
          <p:cNvPr id="7" name="Picture 6"/>
          <p:cNvPicPr>
            <a:picLocks noChangeAspect="1"/>
          </p:cNvPicPr>
          <p:nvPr/>
        </p:nvPicPr>
        <p:blipFill>
          <a:blip r:embed="rId4"/>
          <a:stretch>
            <a:fillRect/>
          </a:stretch>
        </p:blipFill>
        <p:spPr>
          <a:xfrm>
            <a:off x="4876800" y="2543764"/>
            <a:ext cx="3794173" cy="3891961"/>
          </a:xfrm>
          <a:prstGeom prst="rect">
            <a:avLst/>
          </a:prstGeom>
        </p:spPr>
      </p:pic>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custDataLst>
      <p:tags r:id="rId1"/>
    </p:custDataLst>
  </p:cSld>
  <p:clrMapOvr>
    <a:masterClrMapping/>
  </p:clrMapOvr>
  <p:transition spd="med" advTm="8099">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defRPr/>
            </a:pPr>
            <a:r>
              <a:rPr lang="en-US" dirty="0"/>
              <a:t>10,000 Foot View</a:t>
            </a:r>
          </a:p>
        </p:txBody>
      </p:sp>
      <p:sp>
        <p:nvSpPr>
          <p:cNvPr id="13" name="Content Placeholder 2"/>
          <p:cNvSpPr>
            <a:spLocks noGrp="1"/>
          </p:cNvSpPr>
          <p:nvPr>
            <p:ph idx="1"/>
          </p:nvPr>
        </p:nvSpPr>
        <p:spPr>
          <a:xfrm>
            <a:off x="304800" y="1554163"/>
            <a:ext cx="8686800" cy="4525962"/>
          </a:xfrm>
        </p:spPr>
        <p:txBody>
          <a:bodyPr/>
          <a:lstStyle/>
          <a:p>
            <a:pPr eaLnBrk="1" hangingPunct="1"/>
            <a:r>
              <a:rPr lang="en-US" altLang="en-US" sz="2400" dirty="0">
                <a:latin typeface="Helvetica" charset="0"/>
                <a:ea typeface="ＭＳ Ｐゴシック" charset="-128"/>
                <a:cs typeface="Helvetica" charset="0"/>
              </a:rPr>
              <a:t>What Questions Matter to You?</a:t>
            </a:r>
          </a:p>
          <a:p>
            <a:pPr eaLnBrk="1" hangingPunct="1"/>
            <a:r>
              <a:rPr lang="en-US" altLang="en-US" sz="2400" dirty="0">
                <a:latin typeface="Helvetica" charset="0"/>
                <a:ea typeface="ＭＳ Ｐゴシック" charset="-128"/>
                <a:cs typeface="Helvetica" charset="0"/>
              </a:rPr>
              <a:t>Introduction to </a:t>
            </a:r>
            <a:r>
              <a:rPr lang="en-US" altLang="en-US" sz="2400" dirty="0" err="1">
                <a:latin typeface="Helvetica" charset="0"/>
                <a:ea typeface="ＭＳ Ｐゴシック" charset="-128"/>
                <a:cs typeface="Helvetica" charset="0"/>
              </a:rPr>
              <a:t>Pyret</a:t>
            </a:r>
            <a:r>
              <a:rPr lang="en-US" altLang="en-US" sz="2400" dirty="0">
                <a:latin typeface="Helvetica" charset="0"/>
                <a:ea typeface="ＭＳ Ｐゴシック" charset="-128"/>
                <a:cs typeface="Helvetica" charset="0"/>
              </a:rPr>
              <a:t>, plotting and tables</a:t>
            </a:r>
          </a:p>
          <a:p>
            <a:pPr eaLnBrk="1" hangingPunct="1"/>
            <a:r>
              <a:rPr lang="en-US" altLang="en-US" sz="2400" dirty="0">
                <a:latin typeface="Helvetica" charset="0"/>
                <a:ea typeface="ＭＳ Ｐゴシック" charset="-128"/>
                <a:cs typeface="Helvetica" charset="0"/>
              </a:rPr>
              <a:t>Measures of Center</a:t>
            </a:r>
          </a:p>
          <a:p>
            <a:pPr eaLnBrk="1" hangingPunct="1"/>
            <a:r>
              <a:rPr lang="en-US" altLang="en-US" sz="2400" dirty="0">
                <a:latin typeface="Helvetica" charset="0"/>
                <a:ea typeface="ＭＳ Ｐゴシック" charset="-128"/>
                <a:cs typeface="Helvetica" charset="0"/>
              </a:rPr>
              <a:t>Bar and Pie Charts</a:t>
            </a:r>
          </a:p>
          <a:p>
            <a:pPr eaLnBrk="1" hangingPunct="1"/>
            <a:r>
              <a:rPr lang="en-US" altLang="en-US" sz="2400" dirty="0">
                <a:latin typeface="Helvetica" charset="0"/>
                <a:ea typeface="ＭＳ Ｐゴシック" charset="-128"/>
                <a:cs typeface="Helvetica" charset="0"/>
              </a:rPr>
              <a:t>Histograms</a:t>
            </a:r>
          </a:p>
          <a:p>
            <a:pPr eaLnBrk="1" hangingPunct="1"/>
            <a:r>
              <a:rPr lang="en-US" altLang="en-US" sz="2400" dirty="0">
                <a:latin typeface="Helvetica" charset="0"/>
                <a:ea typeface="ＭＳ Ｐゴシック" charset="-128"/>
                <a:cs typeface="Helvetica" charset="0"/>
              </a:rPr>
              <a:t>Line of Best Fit</a:t>
            </a:r>
          </a:p>
        </p:txBody>
      </p:sp>
      <p:pic>
        <p:nvPicPr>
          <p:cNvPr id="2" name="Picture 1"/>
          <p:cNvPicPr>
            <a:picLocks noChangeAspect="1"/>
          </p:cNvPicPr>
          <p:nvPr/>
        </p:nvPicPr>
        <p:blipFill>
          <a:blip r:embed="rId4"/>
          <a:stretch>
            <a:fillRect/>
          </a:stretch>
        </p:blipFill>
        <p:spPr>
          <a:xfrm>
            <a:off x="5255322" y="2819400"/>
            <a:ext cx="3727133" cy="3940112"/>
          </a:xfrm>
          <a:prstGeom prst="rect">
            <a:avLst/>
          </a:prstGeom>
        </p:spPr>
      </p:pic>
      <p:pic>
        <p:nvPicPr>
          <p:cNvPr id="3" name="Picture 2"/>
          <p:cNvPicPr>
            <a:picLocks noChangeAspect="1"/>
          </p:cNvPicPr>
          <p:nvPr/>
        </p:nvPicPr>
        <p:blipFill>
          <a:blip r:embed="rId5"/>
          <a:stretch>
            <a:fillRect/>
          </a:stretch>
        </p:blipFill>
        <p:spPr>
          <a:xfrm>
            <a:off x="5243788" y="2807208"/>
            <a:ext cx="3750199" cy="3964496"/>
          </a:xfrm>
          <a:prstGeom prst="rect">
            <a:avLst/>
          </a:prstGeom>
        </p:spPr>
      </p:pic>
      <p:sp>
        <p:nvSpPr>
          <p:cNvPr id="4" name="Footer Placeholder 3"/>
          <p:cNvSpPr>
            <a:spLocks noGrp="1"/>
          </p:cNvSpPr>
          <p:nvPr>
            <p:ph type="ftr" sz="quarter" idx="11"/>
          </p:nvPr>
        </p:nvSpPr>
        <p:spPr/>
        <p:txBody>
          <a:bodyPr/>
          <a:lstStyle/>
          <a:p>
            <a:pPr>
              <a:defRPr/>
            </a:pPr>
            <a:r>
              <a:rPr lang="en-US"/>
              <a:t>www.BootstrapWorld.org     |    #BootstrapCS</a:t>
            </a:r>
            <a:endParaRPr lang="en-US" dirty="0"/>
          </a:p>
        </p:txBody>
      </p:sp>
    </p:spTree>
    <p:custDataLst>
      <p:tags r:id="rId1"/>
    </p:custDataLst>
    <p:extLst>
      <p:ext uri="{BB962C8B-B14F-4D97-AF65-F5344CB8AC3E}">
        <p14:creationId xmlns:p14="http://schemas.microsoft.com/office/powerpoint/2010/main" val="874469504"/>
      </p:ext>
    </p:extLst>
  </p:cSld>
  <p:clrMapOvr>
    <a:masterClrMapping/>
  </p:clrMapOvr>
  <p:transition spd="med" advTm="8099">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2"/>
                                        </p:tgtEl>
                                      </p:cBhvr>
                                    </p:animEffect>
                                    <p:set>
                                      <p:cBhvr>
                                        <p:cTn id="12" dur="1" fill="hold">
                                          <p:stCondLst>
                                            <p:cond delay="499"/>
                                          </p:stCondLst>
                                        </p:cTn>
                                        <p:tgtEl>
                                          <p:spTgt spid="2"/>
                                        </p:tgtEl>
                                        <p:attrNameLst>
                                          <p:attrName>style.visibility</p:attrName>
                                        </p:attrNameLst>
                                      </p:cBhvr>
                                      <p:to>
                                        <p:strVal val="hidden"/>
                                      </p:to>
                                    </p:set>
                                  </p:childTnLst>
                                </p:cTn>
                              </p:par>
                              <p:par>
                                <p:cTn id="13" presetID="10"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defRPr/>
            </a:pPr>
            <a:r>
              <a:rPr lang="en-US" dirty="0"/>
              <a:t>10,000 Foot View</a:t>
            </a:r>
          </a:p>
        </p:txBody>
      </p:sp>
      <p:sp>
        <p:nvSpPr>
          <p:cNvPr id="13" name="Content Placeholder 2"/>
          <p:cNvSpPr>
            <a:spLocks noGrp="1"/>
          </p:cNvSpPr>
          <p:nvPr>
            <p:ph idx="1"/>
          </p:nvPr>
        </p:nvSpPr>
        <p:spPr>
          <a:xfrm>
            <a:off x="304800" y="1554163"/>
            <a:ext cx="8686800" cy="4525962"/>
          </a:xfrm>
        </p:spPr>
        <p:txBody>
          <a:bodyPr/>
          <a:lstStyle/>
          <a:p>
            <a:pPr eaLnBrk="1" hangingPunct="1"/>
            <a:r>
              <a:rPr lang="en-US" altLang="en-US" sz="2400" dirty="0">
                <a:latin typeface="Helvetica" charset="0"/>
                <a:ea typeface="ＭＳ Ｐゴシック" charset="-128"/>
                <a:cs typeface="Helvetica" charset="0"/>
              </a:rPr>
              <a:t>What Questions Matter to You?</a:t>
            </a:r>
          </a:p>
          <a:p>
            <a:pPr eaLnBrk="1" hangingPunct="1"/>
            <a:r>
              <a:rPr lang="en-US" altLang="en-US" sz="2400" dirty="0">
                <a:latin typeface="Helvetica" charset="0"/>
                <a:ea typeface="ＭＳ Ｐゴシック" charset="-128"/>
                <a:cs typeface="Helvetica" charset="0"/>
              </a:rPr>
              <a:t>Introduction to </a:t>
            </a:r>
            <a:r>
              <a:rPr lang="en-US" altLang="en-US" sz="2400" dirty="0" err="1">
                <a:latin typeface="Helvetica" charset="0"/>
                <a:ea typeface="ＭＳ Ｐゴシック" charset="-128"/>
                <a:cs typeface="Helvetica" charset="0"/>
              </a:rPr>
              <a:t>Pyret</a:t>
            </a:r>
            <a:r>
              <a:rPr lang="en-US" altLang="en-US" sz="2400" dirty="0">
                <a:latin typeface="Helvetica" charset="0"/>
                <a:ea typeface="ＭＳ Ｐゴシック" charset="-128"/>
                <a:cs typeface="Helvetica" charset="0"/>
              </a:rPr>
              <a:t>, plotting and tables</a:t>
            </a:r>
          </a:p>
          <a:p>
            <a:pPr eaLnBrk="1" hangingPunct="1"/>
            <a:r>
              <a:rPr lang="en-US" altLang="en-US" sz="2400" dirty="0">
                <a:latin typeface="Helvetica" charset="0"/>
                <a:ea typeface="ＭＳ Ｐゴシック" charset="-128"/>
                <a:cs typeface="Helvetica" charset="0"/>
              </a:rPr>
              <a:t>Measures of Center</a:t>
            </a:r>
          </a:p>
          <a:p>
            <a:pPr eaLnBrk="1" hangingPunct="1"/>
            <a:r>
              <a:rPr lang="en-US" altLang="en-US" sz="2400" dirty="0">
                <a:latin typeface="Helvetica" charset="0"/>
                <a:ea typeface="ＭＳ Ｐゴシック" charset="-128"/>
                <a:cs typeface="Helvetica" charset="0"/>
              </a:rPr>
              <a:t>Bar and Pie Charts</a:t>
            </a:r>
          </a:p>
          <a:p>
            <a:pPr eaLnBrk="1" hangingPunct="1"/>
            <a:r>
              <a:rPr lang="en-US" altLang="en-US" sz="2400" dirty="0">
                <a:latin typeface="Helvetica" charset="0"/>
                <a:ea typeface="ＭＳ Ｐゴシック" charset="-128"/>
                <a:cs typeface="Helvetica" charset="0"/>
              </a:rPr>
              <a:t>Histograms</a:t>
            </a:r>
          </a:p>
          <a:p>
            <a:pPr eaLnBrk="1" hangingPunct="1"/>
            <a:r>
              <a:rPr lang="en-US" altLang="en-US" sz="2400" dirty="0">
                <a:latin typeface="Helvetica" charset="0"/>
                <a:ea typeface="ＭＳ Ｐゴシック" charset="-128"/>
                <a:cs typeface="Helvetica" charset="0"/>
              </a:rPr>
              <a:t>Line of Best Fit</a:t>
            </a:r>
          </a:p>
          <a:p>
            <a:pPr eaLnBrk="1" hangingPunct="1"/>
            <a:r>
              <a:rPr lang="en-US" altLang="en-US" sz="2400" dirty="0">
                <a:latin typeface="Helvetica" charset="0"/>
                <a:ea typeface="ＭＳ Ｐゴシック" charset="-128"/>
                <a:cs typeface="Helvetica" charset="0"/>
              </a:rPr>
              <a:t>Selecting and Sorting Tables</a:t>
            </a:r>
          </a:p>
          <a:p>
            <a:pPr eaLnBrk="1" hangingPunct="1"/>
            <a:r>
              <a:rPr lang="en-US" altLang="en-US" sz="2400" dirty="0">
                <a:latin typeface="Helvetica" charset="0"/>
                <a:ea typeface="ＭＳ Ｐゴシック" charset="-128"/>
                <a:cs typeface="Helvetica" charset="0"/>
              </a:rPr>
              <a:t>Filtering rows with Boolean Expressions</a:t>
            </a:r>
          </a:p>
          <a:p>
            <a:pPr eaLnBrk="1" hangingPunct="1"/>
            <a:r>
              <a:rPr lang="en-US" altLang="en-US" sz="2400" dirty="0">
                <a:latin typeface="Helvetica" charset="0"/>
                <a:ea typeface="ＭＳ Ｐゴシック" charset="-128"/>
                <a:cs typeface="Helvetica" charset="0"/>
              </a:rPr>
              <a:t>Computing new columns</a:t>
            </a:r>
          </a:p>
        </p:txBody>
      </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
        <p:nvSpPr>
          <p:cNvPr id="3" name="TextBox 2"/>
          <p:cNvSpPr txBox="1"/>
          <p:nvPr/>
        </p:nvSpPr>
        <p:spPr>
          <a:xfrm>
            <a:off x="6172200" y="1828800"/>
            <a:ext cx="2667000" cy="3170099"/>
          </a:xfrm>
          <a:prstGeom prst="rect">
            <a:avLst/>
          </a:prstGeom>
          <a:noFill/>
          <a:effectLst>
            <a:outerShdw blurRad="50800" dist="38100" dir="2700000" algn="tl" rotWithShape="0">
              <a:prstClr val="black">
                <a:alpha val="40000"/>
              </a:prstClr>
            </a:outerShdw>
          </a:effectLst>
        </p:spPr>
        <p:txBody>
          <a:bodyPr wrap="square" rtlCol="0">
            <a:spAutoFit/>
          </a:bodyPr>
          <a:lstStyle/>
          <a:p>
            <a:pPr algn="ctr"/>
            <a:r>
              <a:rPr lang="en-US" sz="20000" b="1" dirty="0">
                <a:solidFill>
                  <a:schemeClr val="bg1"/>
                </a:solidFill>
                <a:ea typeface="Arial" charset="0"/>
                <a:cs typeface="Arial" charset="0"/>
              </a:rPr>
              <a:t>?</a:t>
            </a:r>
          </a:p>
        </p:txBody>
      </p:sp>
    </p:spTree>
    <p:custDataLst>
      <p:tags r:id="rId1"/>
    </p:custDataLst>
    <p:extLst>
      <p:ext uri="{BB962C8B-B14F-4D97-AF65-F5344CB8AC3E}">
        <p14:creationId xmlns:p14="http://schemas.microsoft.com/office/powerpoint/2010/main" val="759983503"/>
      </p:ext>
    </p:extLst>
  </p:cSld>
  <p:clrMapOvr>
    <a:masterClrMapping/>
  </p:clrMapOvr>
  <p:transition spd="med" advTm="8099">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xEl>
                                              <p:pRg st="6" end="6"/>
                                            </p:txEl>
                                          </p:spTgt>
                                        </p:tgtEl>
                                        <p:attrNameLst>
                                          <p:attrName>style.visibility</p:attrName>
                                        </p:attrNameLst>
                                      </p:cBhvr>
                                      <p:to>
                                        <p:strVal val="visible"/>
                                      </p:to>
                                    </p:set>
                                    <p:animEffect transition="in" filter="fade">
                                      <p:cBhvr>
                                        <p:cTn id="7" dur="500"/>
                                        <p:tgtEl>
                                          <p:spTgt spid="13">
                                            <p:txEl>
                                              <p:pRg st="6" end="6"/>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xEl>
                                              <p:pRg st="7" end="7"/>
                                            </p:txEl>
                                          </p:spTgt>
                                        </p:tgtEl>
                                        <p:attrNameLst>
                                          <p:attrName>style.visibility</p:attrName>
                                        </p:attrNameLst>
                                      </p:cBhvr>
                                      <p:to>
                                        <p:strVal val="visible"/>
                                      </p:to>
                                    </p:set>
                                    <p:animEffect transition="in" filter="fade">
                                      <p:cBhvr>
                                        <p:cTn id="12" dur="500"/>
                                        <p:tgtEl>
                                          <p:spTgt spid="13">
                                            <p:txEl>
                                              <p:pRg st="7" end="7"/>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
                                            <p:txEl>
                                              <p:pRg st="8" end="8"/>
                                            </p:txEl>
                                          </p:spTgt>
                                        </p:tgtEl>
                                        <p:attrNameLst>
                                          <p:attrName>style.visibility</p:attrName>
                                        </p:attrNameLst>
                                      </p:cBhvr>
                                      <p:to>
                                        <p:strVal val="visible"/>
                                      </p:to>
                                    </p:set>
                                    <p:animEffect transition="in" filter="fade">
                                      <p:cBhvr>
                                        <p:cTn id="17" dur="500"/>
                                        <p:tgtEl>
                                          <p:spTgt spid="1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5" name="Text Box 5"/>
          <p:cNvSpPr txBox="1">
            <a:spLocks noChangeArrowheads="1"/>
          </p:cNvSpPr>
          <p:nvPr/>
        </p:nvSpPr>
        <p:spPr bwMode="auto">
          <a:xfrm>
            <a:off x="900112" y="1600200"/>
            <a:ext cx="7496175" cy="245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1639" tIns="40820" rIns="81639" bIns="40820"/>
          <a:lstStyle>
            <a:lvl1pPr>
              <a:spcBef>
                <a:spcPct val="20000"/>
              </a:spcBef>
              <a:buClr>
                <a:schemeClr val="tx1"/>
              </a:buClr>
              <a:buSzPct val="7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1600">
                <a:solidFill>
                  <a:srgbClr val="000000"/>
                </a:solidFill>
                <a:latin typeface="Helvetica" charset="0"/>
                <a:ea typeface="ＭＳ Ｐゴシック" charset="-128"/>
                <a:cs typeface="Helvetica" charset="0"/>
              </a:defRPr>
            </a:lvl9pPr>
          </a:lstStyle>
          <a:p>
            <a:pPr algn="ctr">
              <a:lnSpc>
                <a:spcPct val="200000"/>
              </a:lnSpc>
              <a:spcBef>
                <a:spcPts val="638"/>
              </a:spcBef>
              <a:buClrTx/>
              <a:buSzTx/>
              <a:buNone/>
            </a:pPr>
            <a:r>
              <a:rPr lang="en-US" altLang="en-US" sz="2500" dirty="0">
                <a:latin typeface="Arial" charset="0"/>
              </a:rPr>
              <a:t>Data Science Classes</a:t>
            </a:r>
          </a:p>
          <a:p>
            <a:pPr algn="ctr">
              <a:lnSpc>
                <a:spcPct val="200000"/>
              </a:lnSpc>
              <a:spcBef>
                <a:spcPts val="638"/>
              </a:spcBef>
              <a:buClrTx/>
              <a:buSzTx/>
              <a:buNone/>
            </a:pPr>
            <a:r>
              <a:rPr lang="en-US" altLang="en-US" sz="2500" dirty="0">
                <a:latin typeface="Arial" charset="0"/>
              </a:rPr>
              <a:t>Math &amp; Statistics Classes</a:t>
            </a:r>
          </a:p>
          <a:p>
            <a:pPr algn="ctr">
              <a:lnSpc>
                <a:spcPct val="200000"/>
              </a:lnSpc>
              <a:spcBef>
                <a:spcPts val="638"/>
              </a:spcBef>
              <a:buClrTx/>
              <a:buSzTx/>
              <a:buNone/>
            </a:pPr>
            <a:r>
              <a:rPr lang="en-US" altLang="en-US" sz="2500" dirty="0">
                <a:latin typeface="Arial" charset="0"/>
              </a:rPr>
              <a:t>Business Classes</a:t>
            </a:r>
          </a:p>
          <a:p>
            <a:pPr algn="ctr">
              <a:lnSpc>
                <a:spcPct val="200000"/>
              </a:lnSpc>
              <a:spcBef>
                <a:spcPts val="638"/>
              </a:spcBef>
              <a:buClrTx/>
              <a:buSzTx/>
              <a:buNone/>
            </a:pPr>
            <a:r>
              <a:rPr lang="en-US" altLang="en-US" sz="2500" dirty="0">
                <a:latin typeface="Arial" charset="0"/>
              </a:rPr>
              <a:t>Social Studies Classes</a:t>
            </a:r>
          </a:p>
          <a:p>
            <a:pPr algn="ctr">
              <a:lnSpc>
                <a:spcPct val="200000"/>
              </a:lnSpc>
              <a:spcBef>
                <a:spcPts val="638"/>
              </a:spcBef>
              <a:buClrTx/>
              <a:buSzTx/>
              <a:buNone/>
            </a:pPr>
            <a:r>
              <a:rPr lang="en-US" altLang="en-US" sz="2500" dirty="0">
                <a:latin typeface="Arial" charset="0"/>
              </a:rPr>
              <a:t>AP CS Principles Classes</a:t>
            </a:r>
          </a:p>
        </p:txBody>
      </p:sp>
      <p:sp>
        <p:nvSpPr>
          <p:cNvPr id="2" name="Title 1"/>
          <p:cNvSpPr>
            <a:spLocks noGrp="1"/>
          </p:cNvSpPr>
          <p:nvPr>
            <p:ph type="title"/>
          </p:nvPr>
        </p:nvSpPr>
        <p:spPr/>
        <p:txBody>
          <a:bodyPr>
            <a:normAutofit/>
          </a:bodyPr>
          <a:lstStyle/>
          <a:p>
            <a:pPr>
              <a:defRPr/>
            </a:pPr>
            <a:r>
              <a:rPr lang="en-US" sz="3200" dirty="0"/>
              <a:t>Where Does </a:t>
            </a:r>
            <a:r>
              <a:rPr lang="en-US" sz="3200" dirty="0" err="1"/>
              <a:t>DataScience</a:t>
            </a:r>
            <a:r>
              <a:rPr lang="en-US" sz="3200" dirty="0"/>
              <a:t> Fit?</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12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12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12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12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12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Agenda</a:t>
            </a:r>
          </a:p>
        </p:txBody>
      </p:sp>
      <p:sp>
        <p:nvSpPr>
          <p:cNvPr id="5" name="Content Placeholder 4"/>
          <p:cNvSpPr>
            <a:spLocks noGrp="1"/>
          </p:cNvSpPr>
          <p:nvPr>
            <p:ph idx="1"/>
          </p:nvPr>
        </p:nvSpPr>
        <p:spPr>
          <a:xfrm>
            <a:off x="304800" y="1143000"/>
            <a:ext cx="8686800" cy="4525963"/>
          </a:xfrm>
        </p:spPr>
        <p:txBody>
          <a:bodyPr/>
          <a:lstStyle/>
          <a:p>
            <a:pPr marL="0" indent="0" algn="ctr">
              <a:lnSpc>
                <a:spcPct val="150000"/>
              </a:lnSpc>
              <a:buFont typeface="Wingdings" charset="2"/>
              <a:buNone/>
              <a:tabLst>
                <a:tab pos="1489075" algn="l"/>
              </a:tabLst>
            </a:pPr>
            <a:r>
              <a:rPr lang="en-US" altLang="en-US" sz="4800">
                <a:latin typeface="Helvetica" charset="0"/>
                <a:ea typeface="ＭＳ Ｐゴシック" charset="-128"/>
                <a:cs typeface="Helvetica" charset="0"/>
              </a:rPr>
              <a:t>Introduction</a:t>
            </a:r>
          </a:p>
          <a:p>
            <a:pPr marL="0" indent="0" algn="ctr">
              <a:lnSpc>
                <a:spcPct val="150000"/>
              </a:lnSpc>
              <a:buFont typeface="Wingdings" charset="2"/>
              <a:buNone/>
              <a:tabLst>
                <a:tab pos="1489075" algn="l"/>
              </a:tabLst>
            </a:pPr>
            <a:r>
              <a:rPr lang="en-US" altLang="en-US" sz="4800">
                <a:latin typeface="Helvetica" charset="0"/>
                <a:ea typeface="ＭＳ Ｐゴシック" charset="-128"/>
                <a:cs typeface="Helvetica" charset="0"/>
              </a:rPr>
              <a:t>Theory</a:t>
            </a:r>
          </a:p>
          <a:p>
            <a:pPr marL="0" indent="0" algn="ctr">
              <a:lnSpc>
                <a:spcPct val="150000"/>
              </a:lnSpc>
              <a:buFont typeface="Wingdings" charset="2"/>
              <a:buNone/>
              <a:tabLst>
                <a:tab pos="1489075" algn="l"/>
              </a:tabLst>
            </a:pPr>
            <a:r>
              <a:rPr lang="en-US" altLang="en-US" sz="4800">
                <a:latin typeface="Helvetica" charset="0"/>
                <a:ea typeface="ＭＳ Ｐゴシック" charset="-128"/>
                <a:cs typeface="Helvetica" charset="0"/>
              </a:rPr>
              <a:t>Practice</a:t>
            </a:r>
          </a:p>
          <a:p>
            <a:pPr marL="0" indent="0" algn="ctr">
              <a:lnSpc>
                <a:spcPct val="150000"/>
              </a:lnSpc>
              <a:buFont typeface="Wingdings" charset="2"/>
              <a:buNone/>
              <a:tabLst>
                <a:tab pos="1489075" algn="l"/>
              </a:tabLst>
            </a:pPr>
            <a:r>
              <a:rPr lang="en-US" altLang="en-US" sz="4800">
                <a:latin typeface="Helvetica" charset="0"/>
                <a:ea typeface="ＭＳ Ｐゴシック" charset="-128"/>
                <a:cs typeface="Helvetica" charset="0"/>
              </a:rPr>
              <a:t>Pedagogy</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mph" presetSubtype="0" fill="hold" nodeType="clickEffect">
                                  <p:stCondLst>
                                    <p:cond delay="0"/>
                                  </p:stCondLst>
                                  <p:iterate type="lt">
                                    <p:tmPct val="4000"/>
                                  </p:iterate>
                                  <p:childTnLst>
                                    <p:set>
                                      <p:cBhvr override="childStyle">
                                        <p:cTn id="6" dur="500" fill="hold"/>
                                        <p:tgtEl>
                                          <p:spTgt spid="5">
                                            <p:txEl>
                                              <p:pRg st="2" end="2"/>
                                            </p:txEl>
                                          </p:spTgt>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Setting up your classroom</a:t>
            </a:r>
          </a:p>
        </p:txBody>
      </p:sp>
      <p:sp>
        <p:nvSpPr>
          <p:cNvPr id="3" name="Content Placeholder 2"/>
          <p:cNvSpPr>
            <a:spLocks noGrp="1"/>
          </p:cNvSpPr>
          <p:nvPr>
            <p:ph idx="1"/>
          </p:nvPr>
        </p:nvSpPr>
        <p:spPr/>
        <p:txBody>
          <a:bodyPr/>
          <a:lstStyle/>
          <a:p>
            <a:pPr>
              <a:buFont typeface="Wingdings" charset="2"/>
              <a:buChar char="ü"/>
            </a:pPr>
            <a:r>
              <a:rPr lang="en-US" altLang="en-US" dirty="0">
                <a:ea typeface="ＭＳ Ｐゴシック" charset="-128"/>
                <a:cs typeface="Helvetica" charset="0"/>
              </a:rPr>
              <a:t>Physical Materials (workbooks, pens, </a:t>
            </a:r>
            <a:r>
              <a:rPr lang="en-US" altLang="en-US" dirty="0" err="1">
                <a:ea typeface="ＭＳ Ｐゴシック" charset="-128"/>
                <a:cs typeface="Helvetica" charset="0"/>
              </a:rPr>
              <a:t>etc</a:t>
            </a:r>
            <a:r>
              <a:rPr lang="en-US" altLang="en-US" dirty="0">
                <a:ea typeface="ＭＳ Ｐゴシック" charset="-128"/>
                <a:cs typeface="Helvetica" charset="0"/>
              </a:rPr>
              <a:t>)</a:t>
            </a:r>
          </a:p>
          <a:p>
            <a:pPr>
              <a:buFont typeface="Wingdings" charset="2"/>
              <a:buChar char="ü"/>
            </a:pPr>
            <a:endParaRPr lang="en-US" altLang="en-US" dirty="0">
              <a:ea typeface="ＭＳ Ｐゴシック" charset="-128"/>
              <a:cs typeface="Helvetica" charset="0"/>
            </a:endParaRPr>
          </a:p>
          <a:p>
            <a:pPr>
              <a:buFont typeface="Wingdings" charset="2"/>
              <a:buChar char="ü"/>
            </a:pPr>
            <a:r>
              <a:rPr lang="en-US" altLang="en-US" dirty="0">
                <a:ea typeface="ＭＳ Ｐゴシック" charset="-128"/>
                <a:cs typeface="Helvetica" charset="0"/>
              </a:rPr>
              <a:t>One computer for each pair of students</a:t>
            </a:r>
          </a:p>
          <a:p>
            <a:pPr>
              <a:buFont typeface="Wingdings" charset="2"/>
              <a:buChar char="ü"/>
            </a:pPr>
            <a:endParaRPr lang="en-US" altLang="en-US" dirty="0">
              <a:ea typeface="ＭＳ Ｐゴシック" charset="-128"/>
              <a:cs typeface="Helvetica" charset="0"/>
            </a:endParaRPr>
          </a:p>
          <a:p>
            <a:pPr>
              <a:buFont typeface="Wingdings" charset="2"/>
              <a:buChar char="ü"/>
            </a:pPr>
            <a:r>
              <a:rPr lang="en-US" altLang="en-US" dirty="0">
                <a:ea typeface="ＭＳ Ｐゴシック" charset="-128"/>
                <a:cs typeface="Helvetica" charset="0"/>
              </a:rPr>
              <a:t>Gmail Account (per-class? per-pair?)</a:t>
            </a:r>
          </a:p>
          <a:p>
            <a:pPr>
              <a:buFont typeface="Wingdings" charset="2"/>
              <a:buChar char="ü"/>
            </a:pPr>
            <a:endParaRPr lang="en-US" altLang="en-US" dirty="0">
              <a:ea typeface="ＭＳ Ｐゴシック" charset="-128"/>
              <a:cs typeface="Helvetica" charset="0"/>
            </a:endParaRPr>
          </a:p>
          <a:p>
            <a:pPr>
              <a:buFont typeface="Wingdings" charset="2"/>
              <a:buChar char="ü"/>
            </a:pPr>
            <a:r>
              <a:rPr lang="en-US" altLang="en-US" dirty="0">
                <a:ea typeface="ＭＳ Ｐゴシック" charset="-128"/>
                <a:cs typeface="Helvetica" charset="0"/>
              </a:rPr>
              <a:t>Log into </a:t>
            </a:r>
            <a:r>
              <a:rPr lang="en-US" altLang="en-US" dirty="0">
                <a:ea typeface="ＭＳ Ｐゴシック" charset="-128"/>
                <a:cs typeface="Helvetica" charset="0"/>
                <a:hlinkClick r:id="rId2"/>
              </a:rPr>
              <a:t>http://code.pyret.org/</a:t>
            </a:r>
            <a:endParaRPr lang="en-US" altLang="en-US" dirty="0">
              <a:ea typeface="ＭＳ Ｐゴシック" charset="-128"/>
              <a:cs typeface="Helvetica" charset="0"/>
            </a:endParaRPr>
          </a:p>
          <a:p>
            <a:pPr>
              <a:buFont typeface="Wingdings" charset="2"/>
              <a:buChar char="ü"/>
            </a:pPr>
            <a:endParaRPr lang="en-US" altLang="en-US" dirty="0">
              <a:ea typeface="ＭＳ Ｐゴシック" charset="-128"/>
              <a:cs typeface="Helvetica" charset="0"/>
            </a:endParaRPr>
          </a:p>
          <a:p>
            <a:pPr>
              <a:buFont typeface="Wingdings" charset="2"/>
              <a:buChar char="ü"/>
            </a:pPr>
            <a:r>
              <a:rPr lang="en-US" altLang="en-US" dirty="0">
                <a:ea typeface="ＭＳ Ｐゴシック" charset="-128"/>
                <a:cs typeface="Helvetica" charset="0"/>
              </a:rPr>
              <a:t>Go to </a:t>
            </a:r>
            <a:r>
              <a:rPr lang="en-US" altLang="en-US" dirty="0">
                <a:ea typeface="ＭＳ Ｐゴシック" charset="-128"/>
                <a:cs typeface="Helvetica" charset="0"/>
                <a:hlinkClick r:id="rId3"/>
              </a:rPr>
              <a:t>www.BootstrapWorld.org/materials</a:t>
            </a:r>
            <a:endParaRPr lang="en-US" altLang="en-US" dirty="0">
              <a:ea typeface="ＭＳ Ｐゴシック" charset="-128"/>
              <a:cs typeface="Helvetica" charset="0"/>
            </a:endParaRPr>
          </a:p>
          <a:p>
            <a:pPr>
              <a:buFont typeface="Wingdings" charset="2"/>
              <a:buChar char="ü"/>
            </a:pPr>
            <a:endParaRPr lang="en-US" altLang="en-US" dirty="0">
              <a:ea typeface="ＭＳ Ｐゴシック" charset="-128"/>
              <a:cs typeface="Helvetica" charset="0"/>
            </a:endParaRPr>
          </a:p>
        </p:txBody>
      </p:sp>
      <p:sp>
        <p:nvSpPr>
          <p:cNvPr id="4" name="Footer Placeholder 3"/>
          <p:cNvSpPr>
            <a:spLocks noGrp="1"/>
          </p:cNvSpPr>
          <p:nvPr>
            <p:ph type="ftr" sz="quarter" idx="11"/>
          </p:nvPr>
        </p:nvSpPr>
        <p:spPr/>
        <p:txBody>
          <a:bodyPr/>
          <a:lstStyle/>
          <a:p>
            <a:pPr>
              <a:defRPr/>
            </a:pPr>
            <a:r>
              <a:rPr lang="en-US"/>
              <a:t>www.BootstrapWorld.org     |    #BootstrapCS</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animEffect transition="in" filter="fade">
                                      <p:cBhvr>
                                        <p:cTn id="2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11"/>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5867400" y="1588"/>
            <a:ext cx="3200400" cy="927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grpSp>
        <p:nvGrpSpPr>
          <p:cNvPr id="12" name="Group 11"/>
          <p:cNvGrpSpPr/>
          <p:nvPr/>
        </p:nvGrpSpPr>
        <p:grpSpPr>
          <a:xfrm>
            <a:off x="152400" y="1438276"/>
            <a:ext cx="8559800" cy="4913312"/>
            <a:chOff x="203200" y="1335088"/>
            <a:chExt cx="8559800" cy="4913312"/>
          </a:xfrm>
        </p:grpSpPr>
        <p:pic>
          <p:nvPicPr>
            <p:cNvPr id="14" name="Picture 24"/>
            <p:cNvPicPr>
              <a:picLocks noChangeAspect="1"/>
            </p:cNvPicPr>
            <p:nvPr/>
          </p:nvPicPr>
          <p:blipFill>
            <a:blip r:embed="rId4">
              <a:extLst>
                <a:ext uri="{28A0092B-C50C-407E-A947-70E740481C1C}">
                  <a14:useLocalDpi xmlns:a14="http://schemas.microsoft.com/office/drawing/2010/main"/>
                </a:ext>
              </a:extLst>
            </a:blip>
            <a:srcRect/>
            <a:stretch>
              <a:fillRect/>
            </a:stretch>
          </p:blipFill>
          <p:spPr bwMode="auto">
            <a:xfrm>
              <a:off x="990600" y="1868488"/>
              <a:ext cx="7240588" cy="4379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Oval Callout 14"/>
            <p:cNvSpPr>
              <a:spLocks noChangeArrowheads="1"/>
            </p:cNvSpPr>
            <p:nvPr/>
          </p:nvSpPr>
          <p:spPr bwMode="auto">
            <a:xfrm>
              <a:off x="454025" y="3163888"/>
              <a:ext cx="609600" cy="609600"/>
            </a:xfrm>
            <a:prstGeom prst="wedgeEllipseCallout">
              <a:avLst>
                <a:gd name="adj1" fmla="val 76394"/>
                <a:gd name="adj2" fmla="val 7359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16" name="Oval Callout 15"/>
            <p:cNvSpPr>
              <a:spLocks noChangeArrowheads="1"/>
            </p:cNvSpPr>
            <p:nvPr/>
          </p:nvSpPr>
          <p:spPr bwMode="auto">
            <a:xfrm>
              <a:off x="4721225" y="2706688"/>
              <a:ext cx="790575" cy="609600"/>
            </a:xfrm>
            <a:prstGeom prst="wedgeEllipseCallout">
              <a:avLst>
                <a:gd name="adj1" fmla="val 76394"/>
                <a:gd name="adj2" fmla="val 7359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17" name="Oval Callout 16"/>
            <p:cNvSpPr>
              <a:spLocks noChangeArrowheads="1"/>
            </p:cNvSpPr>
            <p:nvPr/>
          </p:nvSpPr>
          <p:spPr bwMode="auto">
            <a:xfrm>
              <a:off x="3527425" y="4611688"/>
              <a:ext cx="609600" cy="609600"/>
            </a:xfrm>
            <a:prstGeom prst="wedgeEllipseCallout">
              <a:avLst>
                <a:gd name="adj1" fmla="val 76394"/>
                <a:gd name="adj2" fmla="val 7359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18" name="Oval Callout 17"/>
            <p:cNvSpPr>
              <a:spLocks noChangeArrowheads="1"/>
            </p:cNvSpPr>
            <p:nvPr/>
          </p:nvSpPr>
          <p:spPr bwMode="auto">
            <a:xfrm>
              <a:off x="6448425" y="2249488"/>
              <a:ext cx="790575" cy="609600"/>
            </a:xfrm>
            <a:prstGeom prst="wedgeEllipseCallout">
              <a:avLst>
                <a:gd name="adj1" fmla="val 76394"/>
                <a:gd name="adj2" fmla="val 7359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19" name="Oval Callout 18"/>
            <p:cNvSpPr>
              <a:spLocks noChangeArrowheads="1"/>
            </p:cNvSpPr>
            <p:nvPr/>
          </p:nvSpPr>
          <p:spPr bwMode="auto">
            <a:xfrm>
              <a:off x="7896225" y="2020888"/>
              <a:ext cx="790575" cy="609600"/>
            </a:xfrm>
            <a:prstGeom prst="wedgeEllipseCallout">
              <a:avLst>
                <a:gd name="adj1" fmla="val -46060"/>
                <a:gd name="adj2" fmla="val 80616"/>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0" name="Oval Callout 19"/>
            <p:cNvSpPr>
              <a:spLocks noChangeArrowheads="1"/>
            </p:cNvSpPr>
            <p:nvPr/>
          </p:nvSpPr>
          <p:spPr bwMode="auto">
            <a:xfrm>
              <a:off x="7972425" y="3240088"/>
              <a:ext cx="790575" cy="609600"/>
            </a:xfrm>
            <a:prstGeom prst="wedgeEllipseCallout">
              <a:avLst>
                <a:gd name="adj1" fmla="val -86560"/>
                <a:gd name="adj2" fmla="val -77519"/>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1" name="Oval Callout 20"/>
            <p:cNvSpPr>
              <a:spLocks noChangeArrowheads="1"/>
            </p:cNvSpPr>
            <p:nvPr/>
          </p:nvSpPr>
          <p:spPr bwMode="auto">
            <a:xfrm>
              <a:off x="320675" y="3773488"/>
              <a:ext cx="609600" cy="609600"/>
            </a:xfrm>
            <a:prstGeom prst="wedgeEllipseCallout">
              <a:avLst>
                <a:gd name="adj1" fmla="val 109634"/>
                <a:gd name="adj2" fmla="val -15431"/>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2" name="Oval Callout 21"/>
            <p:cNvSpPr>
              <a:spLocks noChangeArrowheads="1"/>
            </p:cNvSpPr>
            <p:nvPr/>
          </p:nvSpPr>
          <p:spPr bwMode="auto">
            <a:xfrm>
              <a:off x="203200" y="4402138"/>
              <a:ext cx="609600" cy="609600"/>
            </a:xfrm>
            <a:prstGeom prst="wedgeEllipseCallout">
              <a:avLst>
                <a:gd name="adj1" fmla="val 129556"/>
                <a:gd name="adj2" fmla="val -111894"/>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3" name="Oval Callout 22"/>
            <p:cNvSpPr>
              <a:spLocks noChangeArrowheads="1"/>
            </p:cNvSpPr>
            <p:nvPr/>
          </p:nvSpPr>
          <p:spPr bwMode="auto">
            <a:xfrm>
              <a:off x="6850063" y="1563688"/>
              <a:ext cx="790575" cy="609600"/>
            </a:xfrm>
            <a:prstGeom prst="wedgeEllipseCallout">
              <a:avLst>
                <a:gd name="adj1" fmla="val 41995"/>
                <a:gd name="adj2" fmla="val 175231"/>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4" name="Oval Callout 23"/>
            <p:cNvSpPr>
              <a:spLocks noChangeArrowheads="1"/>
            </p:cNvSpPr>
            <p:nvPr/>
          </p:nvSpPr>
          <p:spPr bwMode="auto">
            <a:xfrm>
              <a:off x="2705100" y="2935288"/>
              <a:ext cx="609600" cy="609600"/>
            </a:xfrm>
            <a:prstGeom prst="wedgeEllipseCallout">
              <a:avLst>
                <a:gd name="adj1" fmla="val -46060"/>
                <a:gd name="adj2" fmla="val 80616"/>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5" name="Oval Callout 24"/>
            <p:cNvSpPr>
              <a:spLocks noChangeArrowheads="1"/>
            </p:cNvSpPr>
            <p:nvPr/>
          </p:nvSpPr>
          <p:spPr bwMode="auto">
            <a:xfrm>
              <a:off x="5991225" y="3392488"/>
              <a:ext cx="790575" cy="609600"/>
            </a:xfrm>
            <a:prstGeom prst="wedgeEllipseCallout">
              <a:avLst>
                <a:gd name="adj1" fmla="val 84755"/>
                <a:gd name="adj2" fmla="val -9172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6" name="Oval Callout 25"/>
            <p:cNvSpPr>
              <a:spLocks noChangeArrowheads="1"/>
            </p:cNvSpPr>
            <p:nvPr/>
          </p:nvSpPr>
          <p:spPr bwMode="auto">
            <a:xfrm>
              <a:off x="4797425" y="4764088"/>
              <a:ext cx="790575" cy="609600"/>
            </a:xfrm>
            <a:prstGeom prst="wedgeEllipseCallout">
              <a:avLst>
                <a:gd name="adj1" fmla="val -46060"/>
                <a:gd name="adj2" fmla="val 80616"/>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7" name="Oval Callout 26"/>
            <p:cNvSpPr>
              <a:spLocks noChangeArrowheads="1"/>
            </p:cNvSpPr>
            <p:nvPr/>
          </p:nvSpPr>
          <p:spPr bwMode="auto">
            <a:xfrm>
              <a:off x="874713" y="1584325"/>
              <a:ext cx="609600" cy="609600"/>
            </a:xfrm>
            <a:prstGeom prst="wedgeEllipseCallout">
              <a:avLst>
                <a:gd name="adj1" fmla="val 76394"/>
                <a:gd name="adj2" fmla="val 7359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8" name="Oval Callout 27"/>
            <p:cNvSpPr>
              <a:spLocks noChangeArrowheads="1"/>
            </p:cNvSpPr>
            <p:nvPr/>
          </p:nvSpPr>
          <p:spPr bwMode="auto">
            <a:xfrm>
              <a:off x="642938" y="2001838"/>
              <a:ext cx="609600" cy="609600"/>
            </a:xfrm>
            <a:prstGeom prst="wedgeEllipseCallout">
              <a:avLst>
                <a:gd name="adj1" fmla="val 76394"/>
                <a:gd name="adj2" fmla="val 7359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9" name="Oval Callout 28"/>
            <p:cNvSpPr>
              <a:spLocks noChangeArrowheads="1"/>
            </p:cNvSpPr>
            <p:nvPr/>
          </p:nvSpPr>
          <p:spPr bwMode="auto">
            <a:xfrm>
              <a:off x="7515225" y="3925888"/>
              <a:ext cx="790575" cy="609600"/>
            </a:xfrm>
            <a:prstGeom prst="wedgeEllipseCallout">
              <a:avLst>
                <a:gd name="adj1" fmla="val -73296"/>
                <a:gd name="adj2" fmla="val -173315"/>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0" name="Oval Callout 29"/>
            <p:cNvSpPr>
              <a:spLocks noChangeArrowheads="1"/>
            </p:cNvSpPr>
            <p:nvPr/>
          </p:nvSpPr>
          <p:spPr bwMode="auto">
            <a:xfrm>
              <a:off x="1901825" y="4078288"/>
              <a:ext cx="609600" cy="609600"/>
            </a:xfrm>
            <a:prstGeom prst="wedgeEllipseCallout">
              <a:avLst>
                <a:gd name="adj1" fmla="val -86560"/>
                <a:gd name="adj2" fmla="val -77519"/>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1" name="Oval Callout 30"/>
            <p:cNvSpPr>
              <a:spLocks noChangeArrowheads="1"/>
            </p:cNvSpPr>
            <p:nvPr/>
          </p:nvSpPr>
          <p:spPr bwMode="auto">
            <a:xfrm>
              <a:off x="1825625" y="1639888"/>
              <a:ext cx="609600" cy="609600"/>
            </a:xfrm>
            <a:prstGeom prst="wedgeEllipseCallout">
              <a:avLst>
                <a:gd name="adj1" fmla="val -46060"/>
                <a:gd name="adj2" fmla="val 80616"/>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2" name="Oval Callout 31"/>
            <p:cNvSpPr>
              <a:spLocks noChangeArrowheads="1"/>
            </p:cNvSpPr>
            <p:nvPr/>
          </p:nvSpPr>
          <p:spPr bwMode="auto">
            <a:xfrm>
              <a:off x="3286125" y="4002088"/>
              <a:ext cx="609600" cy="609600"/>
            </a:xfrm>
            <a:prstGeom prst="wedgeEllipseCallout">
              <a:avLst>
                <a:gd name="adj1" fmla="val -86560"/>
                <a:gd name="adj2" fmla="val -77519"/>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3" name="Oval Callout 32"/>
            <p:cNvSpPr>
              <a:spLocks noChangeArrowheads="1"/>
            </p:cNvSpPr>
            <p:nvPr/>
          </p:nvSpPr>
          <p:spPr bwMode="auto">
            <a:xfrm>
              <a:off x="7286625" y="1335088"/>
              <a:ext cx="790575" cy="609600"/>
            </a:xfrm>
            <a:prstGeom prst="wedgeEllipseCallout">
              <a:avLst>
                <a:gd name="adj1" fmla="val -3690"/>
                <a:gd name="adj2" fmla="val 194394"/>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4" name="Oval Callout 33"/>
            <p:cNvSpPr>
              <a:spLocks noChangeArrowheads="1"/>
            </p:cNvSpPr>
            <p:nvPr/>
          </p:nvSpPr>
          <p:spPr bwMode="auto">
            <a:xfrm>
              <a:off x="987425" y="4230688"/>
              <a:ext cx="609600" cy="609600"/>
            </a:xfrm>
            <a:prstGeom prst="wedgeEllipseCallout">
              <a:avLst>
                <a:gd name="adj1" fmla="val 19009"/>
                <a:gd name="adj2" fmla="val -99023"/>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5" name="Oval Callout 34"/>
            <p:cNvSpPr>
              <a:spLocks noChangeArrowheads="1"/>
            </p:cNvSpPr>
            <p:nvPr/>
          </p:nvSpPr>
          <p:spPr bwMode="auto">
            <a:xfrm>
              <a:off x="7210425" y="5449888"/>
              <a:ext cx="790575" cy="609600"/>
            </a:xfrm>
            <a:prstGeom prst="wedgeEllipseCallout">
              <a:avLst>
                <a:gd name="adj1" fmla="val -86560"/>
                <a:gd name="adj2" fmla="val -77519"/>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6" name="Oval Callout 35"/>
            <p:cNvSpPr>
              <a:spLocks noChangeArrowheads="1"/>
            </p:cNvSpPr>
            <p:nvPr/>
          </p:nvSpPr>
          <p:spPr bwMode="auto">
            <a:xfrm>
              <a:off x="6143625" y="5526088"/>
              <a:ext cx="790575" cy="609600"/>
            </a:xfrm>
            <a:prstGeom prst="wedgeEllipseCallout">
              <a:avLst>
                <a:gd name="adj1" fmla="val 19009"/>
                <a:gd name="adj2" fmla="val -99023"/>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7" name="Rectangle 36"/>
            <p:cNvSpPr/>
            <p:nvPr/>
          </p:nvSpPr>
          <p:spPr>
            <a:xfrm>
              <a:off x="454025" y="1335088"/>
              <a:ext cx="8308975" cy="4800600"/>
            </a:xfrm>
            <a:prstGeom prst="rect">
              <a:avLst/>
            </a:prstGeom>
            <a:solidFill>
              <a:schemeClr val="tx1">
                <a:alpha val="47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lnSpc>
                  <a:spcPct val="200000"/>
                </a:lnSpc>
                <a:defRPr/>
              </a:pPr>
              <a:r>
                <a:rPr lang="en-US" sz="4000" b="1" dirty="0">
                  <a:solidFill>
                    <a:sysClr val="windowText" lastClr="000000"/>
                  </a:solidFill>
                  <a:latin typeface="Century Gothic" charset="0"/>
                  <a:ea typeface="Century Gothic" charset="0"/>
                  <a:cs typeface="Century Gothic" charset="0"/>
                </a:rPr>
                <a:t>20 Thousand Students Annually</a:t>
              </a:r>
            </a:p>
            <a:p>
              <a:pPr algn="ctr">
                <a:lnSpc>
                  <a:spcPct val="200000"/>
                </a:lnSpc>
                <a:defRPr/>
              </a:pPr>
              <a:r>
                <a:rPr lang="en-US" sz="4000" b="1" dirty="0">
                  <a:solidFill>
                    <a:sysClr val="windowText" lastClr="000000"/>
                  </a:solidFill>
                  <a:latin typeface="Century Gothic" charset="0"/>
                  <a:ea typeface="Century Gothic" charset="0"/>
                  <a:cs typeface="Century Gothic" charset="0"/>
                </a:rPr>
                <a:t>43% Girls and Young Women</a:t>
              </a:r>
            </a:p>
            <a:p>
              <a:pPr algn="ctr">
                <a:lnSpc>
                  <a:spcPct val="200000"/>
                </a:lnSpc>
                <a:defRPr/>
              </a:pPr>
              <a:r>
                <a:rPr lang="en-US" sz="4000" b="1" dirty="0">
                  <a:solidFill>
                    <a:sysClr val="windowText" lastClr="000000"/>
                  </a:solidFill>
                  <a:latin typeface="Century Gothic" charset="0"/>
                  <a:ea typeface="Century Gothic" charset="0"/>
                  <a:cs typeface="Century Gothic" charset="0"/>
                </a:rPr>
                <a:t>46% African-American or Latino</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Unit 1</a:t>
            </a:r>
          </a:p>
        </p:txBody>
      </p:sp>
    </p:spTree>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Do Now</a:t>
            </a:r>
          </a:p>
        </p:txBody>
      </p:sp>
      <p:sp>
        <p:nvSpPr>
          <p:cNvPr id="9" name="Content Placeholder 2"/>
          <p:cNvSpPr>
            <a:spLocks noGrp="1"/>
          </p:cNvSpPr>
          <p:nvPr>
            <p:ph idx="1"/>
          </p:nvPr>
        </p:nvSpPr>
        <p:spPr>
          <a:xfrm>
            <a:off x="304800" y="1554163"/>
            <a:ext cx="8686800" cy="4525962"/>
          </a:xfrm>
        </p:spPr>
        <p:txBody>
          <a:bodyPr/>
          <a:lstStyle/>
          <a:p>
            <a:pPr eaLnBrk="1" hangingPunct="1">
              <a:lnSpc>
                <a:spcPct val="200000"/>
              </a:lnSpc>
            </a:pPr>
            <a:r>
              <a:rPr lang="en-US" altLang="en-US" sz="2400" dirty="0">
                <a:latin typeface="Helvetica" charset="0"/>
                <a:ea typeface="ＭＳ Ｐゴシック" charset="-128"/>
                <a:cs typeface="Helvetica" charset="0"/>
              </a:rPr>
              <a:t>Find a topic that interests you</a:t>
            </a:r>
          </a:p>
          <a:p>
            <a:pPr eaLnBrk="1" hangingPunct="1">
              <a:lnSpc>
                <a:spcPct val="200000"/>
              </a:lnSpc>
            </a:pPr>
            <a:r>
              <a:rPr lang="en-US" altLang="en-US" sz="2400" dirty="0">
                <a:latin typeface="Helvetica" charset="0"/>
                <a:ea typeface="ＭＳ Ｐゴシック" charset="-128"/>
                <a:cs typeface="Helvetica" charset="0"/>
              </a:rPr>
              <a:t>Choose a question, or create your own</a:t>
            </a:r>
          </a:p>
          <a:p>
            <a:pPr eaLnBrk="1" hangingPunct="1">
              <a:lnSpc>
                <a:spcPct val="200000"/>
              </a:lnSpc>
            </a:pPr>
            <a:r>
              <a:rPr lang="en-US" altLang="en-US" sz="2400" dirty="0">
                <a:latin typeface="Helvetica" charset="0"/>
                <a:ea typeface="ＭＳ Ｐゴシック" charset="-128"/>
                <a:cs typeface="Helvetica" charset="0"/>
              </a:rPr>
              <a:t>Discuss your answer to the question (2min)</a:t>
            </a:r>
          </a:p>
          <a:p>
            <a:pPr eaLnBrk="1" hangingPunct="1">
              <a:lnSpc>
                <a:spcPct val="200000"/>
              </a:lnSpc>
            </a:pPr>
            <a:r>
              <a:rPr lang="en-US" altLang="en-US" sz="2400" dirty="0">
                <a:latin typeface="Helvetica" charset="0"/>
                <a:ea typeface="ＭＳ Ｐゴシック" charset="-128"/>
                <a:cs typeface="Helvetica" charset="0"/>
              </a:rPr>
              <a:t>What measurements/data came up? (2min</a:t>
            </a:r>
            <a:r>
              <a:rPr lang="en-US" altLang="en-US" sz="2400" dirty="0" smtClean="0">
                <a:latin typeface="Helvetica" charset="0"/>
                <a:ea typeface="ＭＳ Ｐゴシック" charset="-128"/>
                <a:cs typeface="Helvetica" charset="0"/>
              </a:rPr>
              <a:t>)</a:t>
            </a:r>
            <a:endParaRPr lang="en-US" altLang="en-US" sz="2400" dirty="0">
              <a:latin typeface="Helvetica" charset="0"/>
              <a:ea typeface="ＭＳ Ｐゴシック" charset="-128"/>
              <a:cs typeface="Helvetica" charset="0"/>
            </a:endParaRP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fade">
                                      <p:cBhvr>
                                        <p:cTn id="17" dur="500"/>
                                        <p:tgtEl>
                                          <p:spTgt spid="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xEl>
                                              <p:pRg st="3" end="3"/>
                                            </p:txEl>
                                          </p:spTgt>
                                        </p:tgtEl>
                                        <p:attrNameLst>
                                          <p:attrName>style.visibility</p:attrName>
                                        </p:attrNameLst>
                                      </p:cBhvr>
                                      <p:to>
                                        <p:strVal val="visible"/>
                                      </p:to>
                                    </p:set>
                                    <p:animEffect transition="in" filter="fade">
                                      <p:cBhvr>
                                        <p:cTn id="22" dur="500"/>
                                        <p:tgtEl>
                                          <p:spTgt spid="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Introducing </a:t>
            </a:r>
            <a:r>
              <a:rPr lang="en-US" dirty="0" err="1" smtClean="0"/>
              <a:t>Pyret</a:t>
            </a:r>
            <a:endParaRPr lang="en-US" dirty="0"/>
          </a:p>
        </p:txBody>
      </p:sp>
      <p:sp>
        <p:nvSpPr>
          <p:cNvPr id="9" name="Content Placeholder 2"/>
          <p:cNvSpPr>
            <a:spLocks noGrp="1"/>
          </p:cNvSpPr>
          <p:nvPr>
            <p:ph idx="1"/>
          </p:nvPr>
        </p:nvSpPr>
        <p:spPr>
          <a:xfrm>
            <a:off x="304800" y="1554163"/>
            <a:ext cx="8686800" cy="4525962"/>
          </a:xfrm>
        </p:spPr>
        <p:txBody>
          <a:bodyPr/>
          <a:lstStyle/>
          <a:p>
            <a:pPr eaLnBrk="1" hangingPunct="1">
              <a:lnSpc>
                <a:spcPct val="200000"/>
              </a:lnSpc>
            </a:pPr>
            <a:r>
              <a:rPr lang="en-US" altLang="en-US" dirty="0" smtClean="0">
                <a:latin typeface="Helvetica" charset="0"/>
                <a:ea typeface="ＭＳ Ｐゴシック" charset="-128"/>
                <a:cs typeface="Helvetica" charset="0"/>
              </a:rPr>
              <a:t>Open the </a:t>
            </a:r>
            <a:r>
              <a:rPr lang="en-US" altLang="en-US" dirty="0" smtClean="0">
                <a:latin typeface="Helvetica" charset="0"/>
                <a:ea typeface="ＭＳ Ｐゴシック" charset="-128"/>
                <a:cs typeface="Helvetica" charset="0"/>
                <a:hlinkClick r:id="rId3"/>
              </a:rPr>
              <a:t>Shapes Starter File</a:t>
            </a:r>
            <a:endParaRPr lang="en-US" altLang="en-US" dirty="0" smtClean="0">
              <a:latin typeface="Helvetica" charset="0"/>
              <a:ea typeface="ＭＳ Ｐゴシック" charset="-128"/>
              <a:cs typeface="Helvetica" charset="0"/>
            </a:endParaRPr>
          </a:p>
          <a:p>
            <a:pPr eaLnBrk="1" hangingPunct="1">
              <a:lnSpc>
                <a:spcPct val="200000"/>
              </a:lnSpc>
            </a:pPr>
            <a:r>
              <a:rPr lang="en-US" altLang="en-US" dirty="0" smtClean="0">
                <a:latin typeface="Helvetica" charset="0"/>
                <a:ea typeface="ＭＳ Ｐゴシック" charset="-128"/>
                <a:cs typeface="Helvetica" charset="0"/>
              </a:rPr>
              <a:t>About the Editor</a:t>
            </a:r>
          </a:p>
          <a:p>
            <a:pPr eaLnBrk="1" hangingPunct="1">
              <a:lnSpc>
                <a:spcPct val="200000"/>
              </a:lnSpc>
            </a:pPr>
            <a:r>
              <a:rPr lang="en-US" altLang="en-US" dirty="0" smtClean="0">
                <a:latin typeface="Helvetica" charset="0"/>
                <a:ea typeface="ＭＳ Ｐゴシック" charset="-128"/>
                <a:cs typeface="Helvetica" charset="0"/>
              </a:rPr>
              <a:t>Save a copy and click “Run”</a:t>
            </a:r>
            <a:endParaRPr lang="en-US" altLang="en-US" dirty="0">
              <a:latin typeface="Courier New" charset="0"/>
              <a:ea typeface="Courier New" charset="0"/>
              <a:cs typeface="Courier New" charset="0"/>
            </a:endParaRPr>
          </a:p>
          <a:p>
            <a:pPr eaLnBrk="1" hangingPunct="1">
              <a:lnSpc>
                <a:spcPct val="200000"/>
              </a:lnSpc>
            </a:pPr>
            <a:r>
              <a:rPr lang="en-US" altLang="en-US" dirty="0" smtClean="0">
                <a:latin typeface="Helvetica" charset="0"/>
                <a:ea typeface="ＭＳ Ｐゴシック" charset="-128"/>
                <a:cs typeface="Helvetica" charset="0"/>
              </a:rPr>
              <a:t>Type </a:t>
            </a:r>
            <a:r>
              <a:rPr lang="en-US" altLang="en-US" dirty="0" smtClean="0">
                <a:latin typeface="Courier New" charset="0"/>
                <a:ea typeface="Courier New" charset="0"/>
                <a:cs typeface="Courier New" charset="0"/>
              </a:rPr>
              <a:t>shapes </a:t>
            </a:r>
            <a:r>
              <a:rPr lang="en-US" altLang="en-US" dirty="0" smtClean="0">
                <a:latin typeface="Helvetica" charset="0"/>
                <a:ea typeface="ＭＳ Ｐゴシック" charset="-128"/>
                <a:cs typeface="Helvetica" charset="0"/>
              </a:rPr>
              <a:t>into the Interactions Area</a:t>
            </a:r>
            <a:endParaRPr lang="en-US" altLang="en-US" dirty="0">
              <a:latin typeface="Helvetica" charset="0"/>
              <a:ea typeface="ＭＳ Ｐゴシック" charset="-128"/>
              <a:cs typeface="Helvetica" charset="0"/>
            </a:endParaRP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982416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fade">
                                      <p:cBhvr>
                                        <p:cTn id="17" dur="500"/>
                                        <p:tgtEl>
                                          <p:spTgt spid="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xEl>
                                              <p:pRg st="3" end="3"/>
                                            </p:txEl>
                                          </p:spTgt>
                                        </p:tgtEl>
                                        <p:attrNameLst>
                                          <p:attrName>style.visibility</p:attrName>
                                        </p:attrNameLst>
                                      </p:cBhvr>
                                      <p:to>
                                        <p:strVal val="visible"/>
                                      </p:to>
                                    </p:set>
                                    <p:animEffect transition="in" filter="fade">
                                      <p:cBhvr>
                                        <p:cTn id="22" dur="500"/>
                                        <p:tgtEl>
                                          <p:spTgt spid="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Tables</a:t>
            </a:r>
            <a:endParaRPr lang="en-US" dirty="0"/>
          </a:p>
        </p:txBody>
      </p:sp>
      <p:sp>
        <p:nvSpPr>
          <p:cNvPr id="9" name="Content Placeholder 2"/>
          <p:cNvSpPr>
            <a:spLocks noGrp="1"/>
          </p:cNvSpPr>
          <p:nvPr>
            <p:ph idx="1"/>
          </p:nvPr>
        </p:nvSpPr>
        <p:spPr>
          <a:xfrm>
            <a:off x="304800" y="1554163"/>
            <a:ext cx="8686800" cy="4525962"/>
          </a:xfrm>
        </p:spPr>
        <p:txBody>
          <a:bodyPr/>
          <a:lstStyle/>
          <a:p>
            <a:pPr eaLnBrk="1" hangingPunct="1">
              <a:lnSpc>
                <a:spcPct val="200000"/>
              </a:lnSpc>
            </a:pPr>
            <a:r>
              <a:rPr lang="en-US" altLang="en-US" dirty="0" smtClean="0">
                <a:latin typeface="Helvetica" charset="0"/>
                <a:ea typeface="ＭＳ Ｐゴシック" charset="-128"/>
                <a:cs typeface="Helvetica" charset="0"/>
              </a:rPr>
              <a:t>Columns Row: Header v. Data rows</a:t>
            </a:r>
          </a:p>
          <a:p>
            <a:pPr eaLnBrk="1" hangingPunct="1">
              <a:lnSpc>
                <a:spcPct val="200000"/>
              </a:lnSpc>
            </a:pPr>
            <a:r>
              <a:rPr lang="en-US" altLang="en-US" dirty="0" smtClean="0">
                <a:latin typeface="Helvetica" charset="0"/>
                <a:ea typeface="ＭＳ Ｐゴシック" charset="-128"/>
                <a:cs typeface="Helvetica" charset="0"/>
              </a:rPr>
              <a:t>Add rows for </a:t>
            </a:r>
            <a:r>
              <a:rPr lang="en-US" altLang="en-US" dirty="0" smtClean="0">
                <a:latin typeface="Courier New" charset="0"/>
                <a:ea typeface="Courier New" charset="0"/>
                <a:cs typeface="Courier New" charset="0"/>
              </a:rPr>
              <a:t>circle</a:t>
            </a:r>
            <a:r>
              <a:rPr lang="en-US" altLang="en-US" dirty="0" smtClean="0">
                <a:latin typeface="Helvetica" charset="0"/>
                <a:ea typeface="ＭＳ Ｐゴシック" charset="-128"/>
                <a:cs typeface="Helvetica" charset="0"/>
              </a:rPr>
              <a:t>, </a:t>
            </a:r>
            <a:r>
              <a:rPr lang="en-US" altLang="en-US" dirty="0" smtClean="0">
                <a:latin typeface="Courier New" charset="0"/>
                <a:ea typeface="Courier New" charset="0"/>
                <a:cs typeface="Courier New" charset="0"/>
              </a:rPr>
              <a:t>ellipse</a:t>
            </a:r>
            <a:r>
              <a:rPr lang="en-US" altLang="en-US" dirty="0" smtClean="0">
                <a:latin typeface="Helvetica" charset="0"/>
                <a:ea typeface="ＭＳ Ｐゴシック" charset="-128"/>
                <a:cs typeface="Helvetica" charset="0"/>
              </a:rPr>
              <a:t> and </a:t>
            </a:r>
            <a:r>
              <a:rPr lang="en-US" altLang="en-US" dirty="0" smtClean="0">
                <a:latin typeface="Courier New" charset="0"/>
                <a:ea typeface="Courier New" charset="0"/>
                <a:cs typeface="Courier New" charset="0"/>
              </a:rPr>
              <a:t>rectangle</a:t>
            </a:r>
            <a:endParaRPr lang="en-US" altLang="en-US" dirty="0">
              <a:latin typeface="Courier New" charset="0"/>
              <a:ea typeface="Courier New" charset="0"/>
              <a:cs typeface="Courier New" charset="0"/>
            </a:endParaRPr>
          </a:p>
          <a:p>
            <a:pPr eaLnBrk="1" hangingPunct="1">
              <a:lnSpc>
                <a:spcPct val="200000"/>
              </a:lnSpc>
            </a:pPr>
            <a:r>
              <a:rPr lang="en-US" altLang="en-US" dirty="0" smtClean="0">
                <a:latin typeface="Helvetica" charset="0"/>
                <a:ea typeface="ＭＳ Ｐゴシック" charset="-128"/>
                <a:cs typeface="Helvetica" charset="0"/>
              </a:rPr>
              <a:t>Columns: Categorical v. Quantitative</a:t>
            </a:r>
          </a:p>
          <a:p>
            <a:pPr lvl="1" eaLnBrk="1" hangingPunct="1">
              <a:lnSpc>
                <a:spcPct val="200000"/>
              </a:lnSpc>
            </a:pPr>
            <a:r>
              <a:rPr lang="en-US" altLang="en-US" dirty="0" smtClean="0">
                <a:latin typeface="Helvetica" charset="0"/>
                <a:ea typeface="ＭＳ Ｐゴシック" charset="-128"/>
                <a:cs typeface="Helvetica" charset="0"/>
              </a:rPr>
              <a:t>Quantitative values can be compared (Numbers)</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151802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fade">
                                      <p:cBhvr>
                                        <p:cTn id="17" dur="500"/>
                                        <p:tgtEl>
                                          <p:spTgt spid="9">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9">
                                            <p:txEl>
                                              <p:pRg st="3" end="3"/>
                                            </p:txEl>
                                          </p:spTgt>
                                        </p:tgtEl>
                                        <p:attrNameLst>
                                          <p:attrName>style.visibility</p:attrName>
                                        </p:attrNameLst>
                                      </p:cBhvr>
                                      <p:to>
                                        <p:strVal val="visible"/>
                                      </p:to>
                                    </p:set>
                                    <p:animEffect transition="in" filter="fade">
                                      <p:cBhvr>
                                        <p:cTn id="20" dur="500"/>
                                        <p:tgtEl>
                                          <p:spTgt spid="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Numbers and Strings</a:t>
            </a:r>
            <a:endParaRPr lang="en-US" dirty="0"/>
          </a:p>
        </p:txBody>
      </p:sp>
      <p:sp>
        <p:nvSpPr>
          <p:cNvPr id="9" name="Content Placeholder 2"/>
          <p:cNvSpPr>
            <a:spLocks noGrp="1"/>
          </p:cNvSpPr>
          <p:nvPr>
            <p:ph idx="1"/>
          </p:nvPr>
        </p:nvSpPr>
        <p:spPr>
          <a:xfrm>
            <a:off x="304800" y="1554163"/>
            <a:ext cx="8686800" cy="4525962"/>
          </a:xfrm>
        </p:spPr>
        <p:txBody>
          <a:bodyPr/>
          <a:lstStyle/>
          <a:p>
            <a:pPr eaLnBrk="1" hangingPunct="1">
              <a:lnSpc>
                <a:spcPct val="150000"/>
              </a:lnSpc>
            </a:pPr>
            <a:r>
              <a:rPr lang="en-US" altLang="en-US" sz="2400" dirty="0">
                <a:latin typeface="Helvetica" charset="0"/>
                <a:ea typeface="ＭＳ Ｐゴシック" charset="-128"/>
                <a:cs typeface="Helvetica" charset="0"/>
              </a:rPr>
              <a:t>Complete Page 3</a:t>
            </a:r>
          </a:p>
          <a:p>
            <a:pPr eaLnBrk="1" hangingPunct="1">
              <a:lnSpc>
                <a:spcPct val="150000"/>
              </a:lnSpc>
            </a:pPr>
            <a:r>
              <a:rPr lang="en-US" altLang="en-US" sz="2400" dirty="0" smtClean="0">
                <a:latin typeface="Helvetica" charset="0"/>
                <a:ea typeface="ＭＳ Ｐゴシック" charset="-128"/>
                <a:cs typeface="Helvetica" charset="0"/>
              </a:rPr>
              <a:t>Numbers and Strings evaluate to themselves</a:t>
            </a:r>
          </a:p>
          <a:p>
            <a:pPr eaLnBrk="1" hangingPunct="1">
              <a:lnSpc>
                <a:spcPct val="150000"/>
              </a:lnSpc>
            </a:pPr>
            <a:r>
              <a:rPr lang="en-US" altLang="en-US" sz="2400" dirty="0" smtClean="0">
                <a:latin typeface="Helvetica" charset="0"/>
                <a:ea typeface="ＭＳ Ｐゴシック" charset="-128"/>
                <a:cs typeface="Helvetica" charset="0"/>
              </a:rPr>
              <a:t>Anything in </a:t>
            </a:r>
            <a:r>
              <a:rPr lang="en-US" altLang="en-US" sz="2400" i="1" dirty="0" smtClean="0">
                <a:latin typeface="Helvetica" charset="0"/>
                <a:ea typeface="ＭＳ Ｐゴシック" charset="-128"/>
                <a:cs typeface="Helvetica" charset="0"/>
              </a:rPr>
              <a:t>matching </a:t>
            </a:r>
            <a:r>
              <a:rPr lang="en-US" altLang="en-US" sz="2400" dirty="0" smtClean="0">
                <a:latin typeface="Helvetica" charset="0"/>
                <a:ea typeface="ＭＳ Ｐゴシック" charset="-128"/>
                <a:cs typeface="Helvetica" charset="0"/>
              </a:rPr>
              <a:t>quotes is a string</a:t>
            </a:r>
          </a:p>
          <a:p>
            <a:pPr eaLnBrk="1" hangingPunct="1">
              <a:lnSpc>
                <a:spcPct val="150000"/>
              </a:lnSpc>
            </a:pPr>
            <a:r>
              <a:rPr lang="en-US" altLang="en-US" sz="2400" dirty="0" smtClean="0">
                <a:latin typeface="Helvetica" charset="0"/>
                <a:ea typeface="ＭＳ Ｐゴシック" charset="-128"/>
                <a:cs typeface="Helvetica" charset="0"/>
              </a:rPr>
              <a:t>Operators need spaces around</a:t>
            </a:r>
          </a:p>
          <a:p>
            <a:pPr eaLnBrk="1" hangingPunct="1">
              <a:lnSpc>
                <a:spcPct val="150000"/>
              </a:lnSpc>
            </a:pPr>
            <a:r>
              <a:rPr lang="en-US" altLang="en-US" sz="2400" dirty="0" smtClean="0">
                <a:latin typeface="Helvetica" charset="0"/>
                <a:ea typeface="ＭＳ Ｐゴシック" charset="-128"/>
                <a:cs typeface="Helvetica" charset="0"/>
              </a:rPr>
              <a:t>More than one operator? Use </a:t>
            </a:r>
            <a:r>
              <a:rPr lang="en-US" altLang="en-US" sz="2400" dirty="0" err="1" smtClean="0">
                <a:latin typeface="Helvetica" charset="0"/>
                <a:ea typeface="ＭＳ Ｐゴシック" charset="-128"/>
                <a:cs typeface="Helvetica" charset="0"/>
              </a:rPr>
              <a:t>parens</a:t>
            </a:r>
            <a:r>
              <a:rPr lang="en-US" altLang="en-US" sz="2400" dirty="0" smtClean="0">
                <a:latin typeface="Helvetica" charset="0"/>
                <a:ea typeface="ＭＳ Ｐゴシック" charset="-128"/>
                <a:cs typeface="Helvetica" charset="0"/>
              </a:rPr>
              <a:t>!</a:t>
            </a:r>
          </a:p>
          <a:p>
            <a:pPr eaLnBrk="1" hangingPunct="1">
              <a:lnSpc>
                <a:spcPct val="150000"/>
              </a:lnSpc>
            </a:pPr>
            <a:r>
              <a:rPr lang="en-US" altLang="en-US" sz="2400" dirty="0" smtClean="0">
                <a:latin typeface="Helvetica" charset="0"/>
                <a:ea typeface="ＭＳ Ｐゴシック" charset="-128"/>
                <a:cs typeface="Helvetica" charset="0"/>
              </a:rPr>
              <a:t>Error messages are helpful!</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2005716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fade">
                                      <p:cBhvr>
                                        <p:cTn id="17" dur="500"/>
                                        <p:tgtEl>
                                          <p:spTgt spid="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xEl>
                                              <p:pRg st="3" end="3"/>
                                            </p:txEl>
                                          </p:spTgt>
                                        </p:tgtEl>
                                        <p:attrNameLst>
                                          <p:attrName>style.visibility</p:attrName>
                                        </p:attrNameLst>
                                      </p:cBhvr>
                                      <p:to>
                                        <p:strVal val="visible"/>
                                      </p:to>
                                    </p:set>
                                    <p:animEffect transition="in" filter="fade">
                                      <p:cBhvr>
                                        <p:cTn id="22" dur="500"/>
                                        <p:tgtEl>
                                          <p:spTgt spid="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xEl>
                                              <p:pRg st="4" end="4"/>
                                            </p:txEl>
                                          </p:spTgt>
                                        </p:tgtEl>
                                        <p:attrNameLst>
                                          <p:attrName>style.visibility</p:attrName>
                                        </p:attrNameLst>
                                      </p:cBhvr>
                                      <p:to>
                                        <p:strVal val="visible"/>
                                      </p:to>
                                    </p:set>
                                    <p:animEffect transition="in" filter="fade">
                                      <p:cBhvr>
                                        <p:cTn id="27" dur="500"/>
                                        <p:tgtEl>
                                          <p:spTgt spid="9">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9">
                                            <p:txEl>
                                              <p:pRg st="5" end="5"/>
                                            </p:txEl>
                                          </p:spTgt>
                                        </p:tgtEl>
                                        <p:attrNameLst>
                                          <p:attrName>style.visibility</p:attrName>
                                        </p:attrNameLst>
                                      </p:cBhvr>
                                      <p:to>
                                        <p:strVal val="visible"/>
                                      </p:to>
                                    </p:set>
                                    <p:animEffect transition="in" filter="fade">
                                      <p:cBhvr>
                                        <p:cTn id="32" dur="500"/>
                                        <p:tgtEl>
                                          <p:spTgt spid="9">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Error Messages</a:t>
            </a:r>
          </a:p>
        </p:txBody>
      </p:sp>
      <p:sp>
        <p:nvSpPr>
          <p:cNvPr id="62466" name="Content Placeholder 2"/>
          <p:cNvSpPr>
            <a:spLocks noGrp="1"/>
          </p:cNvSpPr>
          <p:nvPr>
            <p:ph idx="1"/>
          </p:nvPr>
        </p:nvSpPr>
        <p:spPr>
          <a:xfrm>
            <a:off x="304800" y="1828800"/>
            <a:ext cx="8686800" cy="4251325"/>
          </a:xfrm>
        </p:spPr>
        <p:txBody>
          <a:bodyPr/>
          <a:lstStyle/>
          <a:p>
            <a:pPr marL="0" indent="0">
              <a:lnSpc>
                <a:spcPct val="200000"/>
              </a:lnSpc>
              <a:buFont typeface="Wingdings" charset="2"/>
              <a:buNone/>
              <a:defRPr/>
            </a:pPr>
            <a:r>
              <a:rPr lang="en-US" altLang="en-US" dirty="0">
                <a:latin typeface="Helvetica" charset="0"/>
                <a:ea typeface="ＭＳ Ｐゴシック" charset="-128"/>
                <a:cs typeface="Helvetica" charset="0"/>
              </a:rPr>
              <a:t>How we react is key: are we scared or excited?</a:t>
            </a:r>
          </a:p>
          <a:p>
            <a:pPr>
              <a:lnSpc>
                <a:spcPct val="200000"/>
              </a:lnSpc>
              <a:defRPr/>
            </a:pPr>
            <a:r>
              <a:rPr lang="en-US" altLang="en-US" dirty="0">
                <a:latin typeface="Helvetica" charset="0"/>
                <a:ea typeface="ＭＳ Ｐゴシック" charset="-128"/>
                <a:cs typeface="Helvetica" charset="0"/>
              </a:rPr>
              <a:t>“The computer is giving you a </a:t>
            </a:r>
            <a:r>
              <a:rPr lang="en-US" altLang="en-US" i="1" dirty="0">
                <a:latin typeface="Helvetica" charset="0"/>
                <a:ea typeface="ＭＳ Ｐゴシック" charset="-128"/>
                <a:cs typeface="Helvetica" charset="0"/>
              </a:rPr>
              <a:t>clue</a:t>
            </a:r>
            <a:r>
              <a:rPr lang="mr-IN" altLang="en-US" dirty="0">
                <a:latin typeface="Helvetica" charset="0"/>
                <a:ea typeface="ＭＳ Ｐゴシック" charset="-128"/>
                <a:cs typeface="Helvetica" charset="0"/>
              </a:rPr>
              <a:t>…</a:t>
            </a:r>
            <a:r>
              <a:rPr lang="en-US" altLang="en-US" dirty="0">
                <a:latin typeface="Helvetica" charset="0"/>
                <a:ea typeface="ＭＳ Ｐゴシック" charset="-128"/>
                <a:cs typeface="Helvetica" charset="0"/>
              </a:rPr>
              <a:t>”</a:t>
            </a:r>
          </a:p>
          <a:p>
            <a:pPr>
              <a:lnSpc>
                <a:spcPct val="200000"/>
              </a:lnSpc>
              <a:defRPr/>
            </a:pPr>
            <a:r>
              <a:rPr lang="en-US" altLang="en-US" dirty="0">
                <a:latin typeface="Helvetica" charset="0"/>
                <a:ea typeface="ＭＳ Ｐゴシック" charset="-128"/>
                <a:cs typeface="Helvetica" charset="0"/>
              </a:rPr>
              <a:t>“What do you think it’s trying to tell us</a:t>
            </a:r>
            <a:r>
              <a:rPr lang="mr-IN" altLang="en-US" dirty="0">
                <a:latin typeface="Helvetica" charset="0"/>
                <a:ea typeface="ＭＳ Ｐゴシック" charset="-128"/>
                <a:cs typeface="Helvetica" charset="0"/>
              </a:rPr>
              <a:t>…</a:t>
            </a:r>
            <a:r>
              <a:rPr lang="en-US" altLang="en-US" dirty="0">
                <a:latin typeface="Helvetica" charset="0"/>
                <a:ea typeface="ＭＳ Ｐゴシック" charset="-128"/>
                <a:cs typeface="Helvetica" charset="0"/>
              </a:rPr>
              <a:t>?”</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Booleans</a:t>
            </a:r>
            <a:endParaRPr lang="en-US" dirty="0"/>
          </a:p>
        </p:txBody>
      </p:sp>
      <p:sp>
        <p:nvSpPr>
          <p:cNvPr id="9" name="Content Placeholder 2"/>
          <p:cNvSpPr>
            <a:spLocks noGrp="1"/>
          </p:cNvSpPr>
          <p:nvPr>
            <p:ph idx="1"/>
          </p:nvPr>
        </p:nvSpPr>
        <p:spPr>
          <a:xfrm>
            <a:off x="304800" y="1554163"/>
            <a:ext cx="8686800" cy="4525962"/>
          </a:xfrm>
        </p:spPr>
        <p:txBody>
          <a:bodyPr/>
          <a:lstStyle/>
          <a:p>
            <a:pPr eaLnBrk="1" hangingPunct="1">
              <a:lnSpc>
                <a:spcPct val="150000"/>
              </a:lnSpc>
            </a:pPr>
            <a:r>
              <a:rPr lang="en-US" altLang="en-US" sz="2400" dirty="0">
                <a:latin typeface="Helvetica" charset="0"/>
                <a:ea typeface="ＭＳ Ｐゴシック" charset="-128"/>
                <a:cs typeface="Helvetica" charset="0"/>
              </a:rPr>
              <a:t>Complete Page </a:t>
            </a:r>
            <a:r>
              <a:rPr lang="en-US" altLang="en-US" sz="2400" dirty="0" smtClean="0">
                <a:latin typeface="Helvetica" charset="0"/>
                <a:ea typeface="ＭＳ Ｐゴシック" charset="-128"/>
                <a:cs typeface="Helvetica" charset="0"/>
              </a:rPr>
              <a:t>4</a:t>
            </a:r>
            <a:endParaRPr lang="en-US" altLang="en-US" sz="2400" dirty="0">
              <a:latin typeface="Helvetica" charset="0"/>
              <a:ea typeface="ＭＳ Ｐゴシック" charset="-128"/>
              <a:cs typeface="Helvetica" charset="0"/>
            </a:endParaRPr>
          </a:p>
          <a:p>
            <a:pPr eaLnBrk="1" hangingPunct="1">
              <a:lnSpc>
                <a:spcPct val="150000"/>
              </a:lnSpc>
            </a:pPr>
            <a:r>
              <a:rPr lang="en-US" altLang="en-US" sz="2400" dirty="0" smtClean="0">
                <a:latin typeface="Helvetica" charset="0"/>
                <a:ea typeface="ＭＳ Ｐゴシック" charset="-128"/>
                <a:cs typeface="Helvetica" charset="0"/>
              </a:rPr>
              <a:t>The rules for </a:t>
            </a:r>
            <a:r>
              <a:rPr lang="en-US" altLang="en-US" sz="2400" dirty="0" err="1" smtClean="0">
                <a:latin typeface="Helvetica" charset="0"/>
                <a:ea typeface="ＭＳ Ｐゴシック" charset="-128"/>
                <a:cs typeface="Helvetica" charset="0"/>
              </a:rPr>
              <a:t>parens</a:t>
            </a:r>
            <a:r>
              <a:rPr lang="en-US" altLang="en-US" sz="2400" dirty="0" smtClean="0">
                <a:latin typeface="Helvetica" charset="0"/>
                <a:ea typeface="ＭＳ Ｐゴシック" charset="-128"/>
                <a:cs typeface="Helvetica" charset="0"/>
              </a:rPr>
              <a:t> and spaces still apply!</a:t>
            </a:r>
          </a:p>
          <a:p>
            <a:pPr eaLnBrk="1" hangingPunct="1">
              <a:lnSpc>
                <a:spcPct val="150000"/>
              </a:lnSpc>
            </a:pPr>
            <a:r>
              <a:rPr lang="en-US" altLang="en-US" sz="2400" dirty="0">
                <a:latin typeface="Courier New" charset="0"/>
                <a:ea typeface="Courier New" charset="0"/>
                <a:cs typeface="Courier New" charset="0"/>
              </a:rPr>
              <a:t>a</a:t>
            </a:r>
            <a:r>
              <a:rPr lang="en-US" altLang="en-US" sz="2400" dirty="0" smtClean="0">
                <a:latin typeface="Courier New" charset="0"/>
                <a:ea typeface="Courier New" charset="0"/>
                <a:cs typeface="Courier New" charset="0"/>
              </a:rPr>
              <a:t>nd</a:t>
            </a:r>
            <a:r>
              <a:rPr lang="en-US" altLang="en-US" sz="2400" dirty="0" smtClean="0">
                <a:latin typeface="Helvetica" charset="0"/>
                <a:ea typeface="Helvetica" charset="0"/>
                <a:cs typeface="Helvetica" charset="0"/>
              </a:rPr>
              <a:t> &amp; </a:t>
            </a:r>
            <a:r>
              <a:rPr lang="en-US" altLang="en-US" sz="2400" dirty="0" smtClean="0">
                <a:latin typeface="Courier New" charset="0"/>
                <a:ea typeface="Courier New" charset="0"/>
                <a:cs typeface="Courier New" charset="0"/>
              </a:rPr>
              <a:t>or</a:t>
            </a:r>
          </a:p>
          <a:p>
            <a:pPr eaLnBrk="1" hangingPunct="1">
              <a:lnSpc>
                <a:spcPct val="150000"/>
              </a:lnSpc>
            </a:pPr>
            <a:r>
              <a:rPr lang="en-US" altLang="en-US" sz="2400" dirty="0" smtClean="0">
                <a:latin typeface="Helvetica" charset="0"/>
                <a:ea typeface="ＭＳ Ｐゴシック" charset="-128"/>
                <a:cs typeface="Helvetica" charset="0"/>
              </a:rPr>
              <a:t>Add a new column called </a:t>
            </a:r>
            <a:r>
              <a:rPr lang="en-US" altLang="en-US" sz="2400" dirty="0" smtClean="0">
                <a:latin typeface="Courier New" charset="0"/>
                <a:ea typeface="Courier New" charset="0"/>
                <a:cs typeface="Courier New" charset="0"/>
              </a:rPr>
              <a:t>is-round</a:t>
            </a:r>
          </a:p>
          <a:p>
            <a:pPr lvl="1" eaLnBrk="1" hangingPunct="1">
              <a:lnSpc>
                <a:spcPct val="150000"/>
              </a:lnSpc>
            </a:pPr>
            <a:r>
              <a:rPr lang="en-US" altLang="en-US" sz="2000" dirty="0">
                <a:latin typeface="Helvetica" charset="0"/>
                <a:ea typeface="Helvetica" charset="0"/>
                <a:cs typeface="Helvetica" charset="0"/>
              </a:rPr>
              <a:t>Is this column made up of qualitative of categorical data</a:t>
            </a:r>
            <a:r>
              <a:rPr lang="en-US" altLang="en-US" sz="2000" dirty="0" smtClean="0">
                <a:latin typeface="Helvetica" charset="0"/>
                <a:ea typeface="Helvetica" charset="0"/>
                <a:cs typeface="Helvetica" charset="0"/>
              </a:rPr>
              <a:t>?</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934173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fade">
                                      <p:cBhvr>
                                        <p:cTn id="17" dur="500"/>
                                        <p:tgtEl>
                                          <p:spTgt spid="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xEl>
                                              <p:pRg st="3" end="3"/>
                                            </p:txEl>
                                          </p:spTgt>
                                        </p:tgtEl>
                                        <p:attrNameLst>
                                          <p:attrName>style.visibility</p:attrName>
                                        </p:attrNameLst>
                                      </p:cBhvr>
                                      <p:to>
                                        <p:strVal val="visible"/>
                                      </p:to>
                                    </p:set>
                                    <p:animEffect transition="in" filter="fade">
                                      <p:cBhvr>
                                        <p:cTn id="22" dur="500"/>
                                        <p:tgtEl>
                                          <p:spTgt spid="9">
                                            <p:txEl>
                                              <p:pRg st="3" end="3"/>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9">
                                            <p:txEl>
                                              <p:pRg st="4" end="4"/>
                                            </p:txEl>
                                          </p:spTgt>
                                        </p:tgtEl>
                                        <p:attrNameLst>
                                          <p:attrName>style.visibility</p:attrName>
                                        </p:attrNameLst>
                                      </p:cBhvr>
                                      <p:to>
                                        <p:strVal val="visible"/>
                                      </p:to>
                                    </p:set>
                                    <p:animEffect transition="in" filter="fade">
                                      <p:cBhvr>
                                        <p:cTn id="25" dur="500"/>
                                        <p:tgtEl>
                                          <p:spTgt spid="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Functions in </a:t>
            </a:r>
            <a:r>
              <a:rPr lang="en-US" dirty="0" err="1" smtClean="0"/>
              <a:t>Pyret</a:t>
            </a:r>
            <a:endParaRPr lang="en-US" dirty="0"/>
          </a:p>
        </p:txBody>
      </p:sp>
      <p:sp>
        <p:nvSpPr>
          <p:cNvPr id="3" name="Content Placeholder 2"/>
          <p:cNvSpPr>
            <a:spLocks noGrp="1"/>
          </p:cNvSpPr>
          <p:nvPr>
            <p:ph idx="1"/>
          </p:nvPr>
        </p:nvSpPr>
        <p:spPr>
          <a:xfrm>
            <a:off x="293077" y="1554163"/>
            <a:ext cx="8698524" cy="3265487"/>
          </a:xfrm>
        </p:spPr>
        <p:txBody>
          <a:bodyPr/>
          <a:lstStyle/>
          <a:p>
            <a:pPr marL="0" indent="0">
              <a:buNone/>
            </a:pPr>
            <a:r>
              <a:rPr lang="en-US" sz="2600" b="1" dirty="0" smtClean="0"/>
              <a:t>Math:  </a:t>
            </a:r>
            <a:r>
              <a:rPr lang="en-US" sz="2600" i="1" dirty="0" smtClean="0">
                <a:latin typeface="Courier New" charset="0"/>
                <a:ea typeface="Courier New" charset="0"/>
                <a:cs typeface="Courier New" charset="0"/>
              </a:rPr>
              <a:t>f(24), g(4, 17)</a:t>
            </a:r>
          </a:p>
          <a:p>
            <a:pPr marL="0" indent="0">
              <a:buNone/>
            </a:pPr>
            <a:r>
              <a:rPr lang="en-US" sz="2600" b="1" dirty="0" err="1" smtClean="0"/>
              <a:t>Pyret</a:t>
            </a:r>
            <a:r>
              <a:rPr lang="en-US" sz="2600" b="1" dirty="0" smtClean="0"/>
              <a:t>:</a:t>
            </a:r>
            <a:r>
              <a:rPr lang="en-US" sz="2600" dirty="0" smtClean="0">
                <a:latin typeface="Courier New" charset="0"/>
                <a:ea typeface="Courier New" charset="0"/>
                <a:cs typeface="Courier New" charset="0"/>
              </a:rPr>
              <a:t> f(23), g(4, 17)</a:t>
            </a:r>
          </a:p>
          <a:p>
            <a:pPr marL="0" indent="0">
              <a:buNone/>
            </a:pPr>
            <a:endParaRPr lang="en-US" sz="2600" dirty="0">
              <a:solidFill>
                <a:schemeClr val="accent1"/>
              </a:solidFill>
              <a:latin typeface="Courier New" charset="0"/>
              <a:ea typeface="Courier New" charset="0"/>
              <a:cs typeface="Courier New" charset="0"/>
            </a:endParaRPr>
          </a:p>
          <a:p>
            <a:pPr marL="0" indent="0">
              <a:buNone/>
            </a:pPr>
            <a:r>
              <a:rPr lang="en-US" sz="2600" dirty="0" smtClean="0">
                <a:solidFill>
                  <a:schemeClr val="accent1"/>
                </a:solidFill>
                <a:latin typeface="Courier New" charset="0"/>
                <a:ea typeface="Courier New" charset="0"/>
                <a:cs typeface="Courier New" charset="0"/>
              </a:rPr>
              <a:t>triangle(50, “solid”, “red”)</a:t>
            </a:r>
          </a:p>
          <a:p>
            <a:pPr marL="0" indent="0">
              <a:buNone/>
            </a:pPr>
            <a:endParaRPr lang="en-US" dirty="0">
              <a:latin typeface="Courier New" charset="0"/>
              <a:ea typeface="Courier New" charset="0"/>
              <a:cs typeface="Courier New" charset="0"/>
            </a:endParaRPr>
          </a:p>
          <a:p>
            <a:pPr marL="0" indent="0">
              <a:buNone/>
            </a:pPr>
            <a:r>
              <a:rPr lang="en-US" sz="2600" dirty="0" smtClean="0"/>
              <a:t>When using a function, always write its name, then all its arguments (separated by commas).</a:t>
            </a:r>
          </a:p>
          <a:p>
            <a:pPr marL="0" indent="0">
              <a:buNone/>
            </a:pPr>
            <a:endParaRPr lang="en-US" sz="2600" dirty="0"/>
          </a:p>
          <a:p>
            <a:pPr marL="0" indent="0">
              <a:buNone/>
            </a:pPr>
            <a:r>
              <a:rPr lang="en-US" sz="2600" dirty="0" smtClean="0"/>
              <a:t>What kind of mistakes could we make?</a:t>
            </a:r>
          </a:p>
        </p:txBody>
      </p:sp>
      <p:sp>
        <p:nvSpPr>
          <p:cNvPr id="4" name="Footer Placeholder 3"/>
          <p:cNvSpPr>
            <a:spLocks noGrp="1"/>
          </p:cNvSpPr>
          <p:nvPr>
            <p:ph type="ftr" sz="quarter" idx="11"/>
          </p:nvPr>
        </p:nvSpPr>
        <p:spPr/>
        <p:txBody>
          <a:bodyPr/>
          <a:lstStyle/>
          <a:p>
            <a:pPr>
              <a:defRPr/>
            </a:pPr>
            <a:r>
              <a:rPr lang="en-US" smtClean="0"/>
              <a:t>www.BootstrapWorld.org     |    #BootstrapCS</a:t>
            </a:r>
            <a:endParaRPr lang="en-US" dirty="0"/>
          </a:p>
        </p:txBody>
      </p:sp>
    </p:spTree>
    <p:extLst>
      <p:ext uri="{BB962C8B-B14F-4D97-AF65-F5344CB8AC3E}">
        <p14:creationId xmlns:p14="http://schemas.microsoft.com/office/powerpoint/2010/main" val="575182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fade">
                                      <p:cBhvr>
                                        <p:cTn id="27"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Back of your Book: </a:t>
            </a:r>
            <a:r>
              <a:rPr lang="en-US" i="1" dirty="0" smtClean="0"/>
              <a:t>Contracts!</a:t>
            </a:r>
            <a:endParaRPr lang="en-US" i="1" dirty="0"/>
          </a:p>
        </p:txBody>
      </p:sp>
      <p:sp>
        <p:nvSpPr>
          <p:cNvPr id="3" name="Content Placeholder 2"/>
          <p:cNvSpPr>
            <a:spLocks noGrp="1"/>
          </p:cNvSpPr>
          <p:nvPr>
            <p:ph idx="1"/>
          </p:nvPr>
        </p:nvSpPr>
        <p:spPr>
          <a:xfrm>
            <a:off x="152400" y="1554163"/>
            <a:ext cx="8979877" cy="2332037"/>
          </a:xfrm>
        </p:spPr>
        <p:txBody>
          <a:bodyPr/>
          <a:lstStyle/>
          <a:p>
            <a:pPr marL="0" indent="0">
              <a:buNone/>
            </a:pPr>
            <a:r>
              <a:rPr lang="en-US" sz="2600" b="1" dirty="0" smtClean="0">
                <a:solidFill>
                  <a:schemeClr val="bg1"/>
                </a:solidFill>
              </a:rPr>
              <a:t>Every function has a Contract</a:t>
            </a:r>
          </a:p>
          <a:p>
            <a:endParaRPr lang="en-US" dirty="0" smtClean="0">
              <a:solidFill>
                <a:schemeClr val="bg1"/>
              </a:solidFill>
            </a:endParaRPr>
          </a:p>
          <a:p>
            <a:pPr marL="0" indent="0">
              <a:buNone/>
            </a:pPr>
            <a:r>
              <a:rPr lang="en-US" sz="1900" dirty="0" smtClean="0">
                <a:solidFill>
                  <a:schemeClr val="accent1"/>
                </a:solidFill>
                <a:latin typeface="Courier" charset="0"/>
                <a:ea typeface="Courier" charset="0"/>
                <a:cs typeface="Courier" charset="0"/>
              </a:rPr>
              <a:t>triangle :: (side::</a:t>
            </a:r>
            <a:r>
              <a:rPr lang="en-US" sz="1900" dirty="0" err="1" smtClean="0">
                <a:solidFill>
                  <a:schemeClr val="accent1"/>
                </a:solidFill>
                <a:latin typeface="Courier" charset="0"/>
                <a:ea typeface="Courier" charset="0"/>
                <a:cs typeface="Courier" charset="0"/>
              </a:rPr>
              <a:t>Num</a:t>
            </a:r>
            <a:r>
              <a:rPr lang="en-US" sz="1900" dirty="0" smtClean="0">
                <a:solidFill>
                  <a:schemeClr val="accent1"/>
                </a:solidFill>
                <a:latin typeface="Courier" charset="0"/>
                <a:ea typeface="Courier" charset="0"/>
                <a:cs typeface="Courier" charset="0"/>
              </a:rPr>
              <a:t>, mode::String, color::String) </a:t>
            </a:r>
            <a:r>
              <a:rPr lang="en-US" sz="1900" dirty="0" smtClean="0">
                <a:solidFill>
                  <a:schemeClr val="accent1"/>
                </a:solidFill>
                <a:latin typeface="Courier" charset="0"/>
                <a:ea typeface="Courier" charset="0"/>
                <a:cs typeface="Courier" charset="0"/>
                <a:sym typeface="Wingdings"/>
              </a:rPr>
              <a:t></a:t>
            </a:r>
            <a:r>
              <a:rPr lang="en-US" sz="1900" dirty="0" smtClean="0">
                <a:solidFill>
                  <a:schemeClr val="accent1"/>
                </a:solidFill>
                <a:latin typeface="Courier" charset="0"/>
                <a:ea typeface="Courier" charset="0"/>
                <a:cs typeface="Courier" charset="0"/>
              </a:rPr>
              <a:t> Image</a:t>
            </a:r>
          </a:p>
          <a:p>
            <a:pPr marL="0" indent="0">
              <a:buNone/>
            </a:pPr>
            <a:endParaRPr lang="en-US" sz="1900" dirty="0">
              <a:solidFill>
                <a:schemeClr val="accent1"/>
              </a:solidFill>
              <a:latin typeface="Courier" charset="0"/>
              <a:ea typeface="Courier" charset="0"/>
              <a:cs typeface="Courier" charset="0"/>
            </a:endParaRPr>
          </a:p>
          <a:p>
            <a:pPr marL="0" indent="0">
              <a:buNone/>
            </a:pPr>
            <a:endParaRPr lang="en-US" sz="1900" dirty="0" smtClean="0">
              <a:solidFill>
                <a:schemeClr val="accent1"/>
              </a:solidFill>
              <a:latin typeface="Courier" charset="0"/>
              <a:ea typeface="Courier" charset="0"/>
              <a:cs typeface="Courier" charset="0"/>
            </a:endParaRPr>
          </a:p>
          <a:p>
            <a:pPr marL="0" indent="0">
              <a:buNone/>
            </a:pPr>
            <a:endParaRPr lang="en-US" sz="1900" dirty="0">
              <a:solidFill>
                <a:schemeClr val="accent1"/>
              </a:solidFill>
              <a:latin typeface="Courier" charset="0"/>
              <a:ea typeface="Courier" charset="0"/>
              <a:cs typeface="Courier" charset="0"/>
            </a:endParaRPr>
          </a:p>
          <a:p>
            <a:pPr marL="0" indent="0">
              <a:buNone/>
            </a:pPr>
            <a:endParaRPr lang="en-US" sz="1900" dirty="0" smtClean="0">
              <a:solidFill>
                <a:schemeClr val="accent1"/>
              </a:solidFill>
              <a:latin typeface="Courier" charset="0"/>
              <a:ea typeface="Courier" charset="0"/>
              <a:cs typeface="Courier" charset="0"/>
            </a:endParaRPr>
          </a:p>
          <a:p>
            <a:pPr marL="0" indent="0">
              <a:buNone/>
            </a:pPr>
            <a:endParaRPr lang="en-US" sz="1900" dirty="0">
              <a:solidFill>
                <a:schemeClr val="accent1"/>
              </a:solidFill>
              <a:latin typeface="Courier" charset="0"/>
              <a:ea typeface="Courier" charset="0"/>
              <a:cs typeface="Courier" charset="0"/>
            </a:endParaRPr>
          </a:p>
          <a:p>
            <a:pPr marL="0" indent="0">
              <a:buNone/>
            </a:pPr>
            <a:r>
              <a:rPr lang="en-US" sz="1900" dirty="0" smtClean="0">
                <a:solidFill>
                  <a:schemeClr val="accent1"/>
                </a:solidFill>
                <a:latin typeface="Courier" charset="0"/>
                <a:ea typeface="Courier" charset="0"/>
                <a:cs typeface="Courier" charset="0"/>
              </a:rPr>
              <a:t>circle:: (radius::</a:t>
            </a:r>
            <a:r>
              <a:rPr lang="en-US" sz="1900" dirty="0" err="1">
                <a:solidFill>
                  <a:schemeClr val="accent1"/>
                </a:solidFill>
                <a:latin typeface="Courier" charset="0"/>
                <a:ea typeface="Courier" charset="0"/>
                <a:cs typeface="Courier" charset="0"/>
              </a:rPr>
              <a:t>Num</a:t>
            </a:r>
            <a:r>
              <a:rPr lang="en-US" sz="1900" dirty="0">
                <a:solidFill>
                  <a:schemeClr val="accent1"/>
                </a:solidFill>
                <a:latin typeface="Courier" charset="0"/>
                <a:ea typeface="Courier" charset="0"/>
                <a:cs typeface="Courier" charset="0"/>
              </a:rPr>
              <a:t>, mode::String, color::String) </a:t>
            </a:r>
            <a:r>
              <a:rPr lang="en-US" sz="1900" dirty="0">
                <a:solidFill>
                  <a:schemeClr val="accent1"/>
                </a:solidFill>
                <a:latin typeface="Courier" charset="0"/>
                <a:ea typeface="Courier" charset="0"/>
                <a:cs typeface="Courier" charset="0"/>
                <a:sym typeface="Wingdings"/>
              </a:rPr>
              <a:t></a:t>
            </a:r>
            <a:r>
              <a:rPr lang="en-US" sz="1900" dirty="0">
                <a:solidFill>
                  <a:schemeClr val="accent1"/>
                </a:solidFill>
                <a:latin typeface="Courier" charset="0"/>
                <a:ea typeface="Courier" charset="0"/>
                <a:cs typeface="Courier" charset="0"/>
              </a:rPr>
              <a:t> </a:t>
            </a:r>
            <a:r>
              <a:rPr lang="en-US" sz="1900" dirty="0" smtClean="0">
                <a:solidFill>
                  <a:schemeClr val="accent1"/>
                </a:solidFill>
                <a:latin typeface="Courier" charset="0"/>
                <a:ea typeface="Courier" charset="0"/>
                <a:cs typeface="Courier" charset="0"/>
              </a:rPr>
              <a:t>Image</a:t>
            </a:r>
          </a:p>
          <a:p>
            <a:pPr marL="0" indent="0">
              <a:buNone/>
            </a:pPr>
            <a:r>
              <a:rPr lang="en-US" sz="1900" dirty="0">
                <a:solidFill>
                  <a:schemeClr val="accent1"/>
                </a:solidFill>
                <a:latin typeface="Courier" charset="0"/>
                <a:ea typeface="Courier" charset="0"/>
                <a:cs typeface="Courier" charset="0"/>
              </a:rPr>
              <a:t>s</a:t>
            </a:r>
            <a:r>
              <a:rPr lang="en-US" sz="1900" dirty="0" smtClean="0">
                <a:solidFill>
                  <a:schemeClr val="accent1"/>
                </a:solidFill>
                <a:latin typeface="Courier" charset="0"/>
                <a:ea typeface="Courier" charset="0"/>
                <a:cs typeface="Courier" charset="0"/>
              </a:rPr>
              <a:t>tar  :: (radius::</a:t>
            </a:r>
            <a:r>
              <a:rPr lang="en-US" sz="1900" dirty="0" err="1">
                <a:solidFill>
                  <a:schemeClr val="accent1"/>
                </a:solidFill>
                <a:latin typeface="Courier" charset="0"/>
                <a:ea typeface="Courier" charset="0"/>
                <a:cs typeface="Courier" charset="0"/>
              </a:rPr>
              <a:t>Num</a:t>
            </a:r>
            <a:r>
              <a:rPr lang="en-US" sz="1900" dirty="0">
                <a:solidFill>
                  <a:schemeClr val="accent1"/>
                </a:solidFill>
                <a:latin typeface="Courier" charset="0"/>
                <a:ea typeface="Courier" charset="0"/>
                <a:cs typeface="Courier" charset="0"/>
              </a:rPr>
              <a:t>, mode::String, color::String) </a:t>
            </a:r>
            <a:r>
              <a:rPr lang="en-US" sz="1900" dirty="0">
                <a:solidFill>
                  <a:schemeClr val="accent1"/>
                </a:solidFill>
                <a:latin typeface="Courier" charset="0"/>
                <a:ea typeface="Courier" charset="0"/>
                <a:cs typeface="Courier" charset="0"/>
                <a:sym typeface="Wingdings"/>
              </a:rPr>
              <a:t></a:t>
            </a:r>
            <a:r>
              <a:rPr lang="en-US" sz="1900" dirty="0">
                <a:solidFill>
                  <a:schemeClr val="accent1"/>
                </a:solidFill>
                <a:latin typeface="Courier" charset="0"/>
                <a:ea typeface="Courier" charset="0"/>
                <a:cs typeface="Courier" charset="0"/>
              </a:rPr>
              <a:t> </a:t>
            </a:r>
            <a:r>
              <a:rPr lang="en-US" sz="1900" dirty="0" smtClean="0">
                <a:solidFill>
                  <a:schemeClr val="accent1"/>
                </a:solidFill>
                <a:latin typeface="Courier" charset="0"/>
                <a:ea typeface="Courier" charset="0"/>
                <a:cs typeface="Courier" charset="0"/>
              </a:rPr>
              <a:t>Image</a:t>
            </a:r>
            <a:endParaRPr lang="en-US" sz="1900" dirty="0">
              <a:solidFill>
                <a:schemeClr val="accent1"/>
              </a:solidFill>
              <a:latin typeface="Courier" charset="0"/>
              <a:ea typeface="Courier" charset="0"/>
              <a:cs typeface="Courier" charset="0"/>
            </a:endParaRPr>
          </a:p>
          <a:p>
            <a:pPr marL="0" indent="0">
              <a:buNone/>
            </a:pPr>
            <a:endParaRPr lang="en-US" sz="1900" dirty="0">
              <a:solidFill>
                <a:schemeClr val="accent1"/>
              </a:solidFill>
              <a:latin typeface="Courier" charset="0"/>
              <a:ea typeface="Courier" charset="0"/>
              <a:cs typeface="Courier" charset="0"/>
            </a:endParaRPr>
          </a:p>
          <a:p>
            <a:pPr marL="0" indent="0">
              <a:buNone/>
            </a:pPr>
            <a:r>
              <a:rPr lang="en-US" sz="1900" dirty="0" smtClean="0">
                <a:solidFill>
                  <a:schemeClr val="bg1"/>
                </a:solidFill>
                <a:latin typeface="Helvetica" charset="0"/>
                <a:ea typeface="Helvetica" charset="0"/>
                <a:cs typeface="Helvetica" charset="0"/>
              </a:rPr>
              <a:t>Add a new column called </a:t>
            </a:r>
            <a:r>
              <a:rPr lang="en-US" sz="1900" dirty="0" smtClean="0">
                <a:solidFill>
                  <a:schemeClr val="bg1"/>
                </a:solidFill>
                <a:latin typeface="Courier New" charset="0"/>
                <a:ea typeface="Courier New" charset="0"/>
                <a:cs typeface="Courier New" charset="0"/>
              </a:rPr>
              <a:t>example</a:t>
            </a:r>
            <a:r>
              <a:rPr lang="en-US" sz="1900" dirty="0" smtClean="0">
                <a:solidFill>
                  <a:schemeClr val="bg1"/>
                </a:solidFill>
                <a:latin typeface="Helvetica" charset="0"/>
                <a:ea typeface="Helvetica" charset="0"/>
                <a:cs typeface="Helvetica" charset="0"/>
              </a:rPr>
              <a:t>, and fill in the rows with images!</a:t>
            </a:r>
          </a:p>
        </p:txBody>
      </p:sp>
      <p:sp>
        <p:nvSpPr>
          <p:cNvPr id="4" name="Footer Placeholder 3"/>
          <p:cNvSpPr>
            <a:spLocks noGrp="1"/>
          </p:cNvSpPr>
          <p:nvPr>
            <p:ph type="ftr" sz="quarter" idx="11"/>
          </p:nvPr>
        </p:nvSpPr>
        <p:spPr/>
        <p:txBody>
          <a:bodyPr/>
          <a:lstStyle/>
          <a:p>
            <a:pPr>
              <a:defRPr/>
            </a:pPr>
            <a:r>
              <a:rPr lang="en-US" smtClean="0"/>
              <a:t>www.BootstrapWorld.org     |    #BootstrapCS</a:t>
            </a:r>
            <a:endParaRPr lang="en-US" dirty="0"/>
          </a:p>
        </p:txBody>
      </p:sp>
      <p:grpSp>
        <p:nvGrpSpPr>
          <p:cNvPr id="5" name="Group 4"/>
          <p:cNvGrpSpPr/>
          <p:nvPr/>
        </p:nvGrpSpPr>
        <p:grpSpPr>
          <a:xfrm>
            <a:off x="216877" y="2514600"/>
            <a:ext cx="1230923" cy="1076914"/>
            <a:chOff x="5410200" y="3270986"/>
            <a:chExt cx="1230923" cy="1076914"/>
          </a:xfrm>
        </p:grpSpPr>
        <p:sp>
          <p:nvSpPr>
            <p:cNvPr id="6" name="Rectangular Callout 5"/>
            <p:cNvSpPr/>
            <p:nvPr/>
          </p:nvSpPr>
          <p:spPr>
            <a:xfrm>
              <a:off x="5421923" y="3893387"/>
              <a:ext cx="1219200" cy="454513"/>
            </a:xfrm>
            <a:prstGeom prst="wedgeRectCallout">
              <a:avLst>
                <a:gd name="adj1" fmla="val 21546"/>
                <a:gd name="adj2" fmla="val -101551"/>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2000" dirty="0" smtClean="0">
                  <a:solidFill>
                    <a:schemeClr val="tx1"/>
                  </a:solidFill>
                </a:rPr>
                <a:t>name</a:t>
              </a:r>
              <a:endParaRPr lang="en-US" sz="2000" dirty="0">
                <a:solidFill>
                  <a:schemeClr val="tx1"/>
                </a:solidFill>
              </a:endParaRPr>
            </a:p>
          </p:txBody>
        </p:sp>
        <p:sp>
          <p:nvSpPr>
            <p:cNvPr id="7" name="Rectangle 6"/>
            <p:cNvSpPr/>
            <p:nvPr/>
          </p:nvSpPr>
          <p:spPr>
            <a:xfrm>
              <a:off x="5410200" y="3270986"/>
              <a:ext cx="1219200" cy="361318"/>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8" name="Group 7"/>
          <p:cNvGrpSpPr/>
          <p:nvPr/>
        </p:nvGrpSpPr>
        <p:grpSpPr>
          <a:xfrm>
            <a:off x="1981200" y="2552260"/>
            <a:ext cx="5867400" cy="1031293"/>
            <a:chOff x="5410200" y="3344118"/>
            <a:chExt cx="5867400" cy="933190"/>
          </a:xfrm>
        </p:grpSpPr>
        <p:sp>
          <p:nvSpPr>
            <p:cNvPr id="9" name="Rectangular Callout 8"/>
            <p:cNvSpPr/>
            <p:nvPr/>
          </p:nvSpPr>
          <p:spPr>
            <a:xfrm>
              <a:off x="5421923" y="3873236"/>
              <a:ext cx="4712678" cy="404072"/>
            </a:xfrm>
            <a:prstGeom prst="wedgeRectCallout">
              <a:avLst>
                <a:gd name="adj1" fmla="val -2754"/>
                <a:gd name="adj2" fmla="val -101178"/>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2000" dirty="0" smtClean="0">
                  <a:solidFill>
                    <a:schemeClr val="tx1"/>
                  </a:solidFill>
                </a:rPr>
                <a:t>Domain (name :: Type)</a:t>
              </a:r>
              <a:endParaRPr lang="en-US" sz="2000" dirty="0">
                <a:solidFill>
                  <a:schemeClr val="tx1"/>
                </a:solidFill>
              </a:endParaRPr>
            </a:p>
          </p:txBody>
        </p:sp>
        <p:sp>
          <p:nvSpPr>
            <p:cNvPr id="10" name="Rectangle 9"/>
            <p:cNvSpPr/>
            <p:nvPr/>
          </p:nvSpPr>
          <p:spPr>
            <a:xfrm>
              <a:off x="5410200" y="3344118"/>
              <a:ext cx="5867400" cy="322263"/>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1" name="Group 10"/>
          <p:cNvGrpSpPr/>
          <p:nvPr/>
        </p:nvGrpSpPr>
        <p:grpSpPr>
          <a:xfrm>
            <a:off x="7696200" y="2546452"/>
            <a:ext cx="1424354" cy="1047750"/>
            <a:chOff x="5205046" y="2871354"/>
            <a:chExt cx="1424354" cy="1047750"/>
          </a:xfrm>
        </p:grpSpPr>
        <p:sp>
          <p:nvSpPr>
            <p:cNvPr id="13" name="Rectangle 12"/>
            <p:cNvSpPr/>
            <p:nvPr/>
          </p:nvSpPr>
          <p:spPr>
            <a:xfrm>
              <a:off x="5738446" y="2871354"/>
              <a:ext cx="890954" cy="36195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ular Callout 11"/>
            <p:cNvSpPr/>
            <p:nvPr/>
          </p:nvSpPr>
          <p:spPr>
            <a:xfrm>
              <a:off x="5205046" y="3461903"/>
              <a:ext cx="1219200" cy="457201"/>
            </a:xfrm>
            <a:prstGeom prst="wedgeRectCallout">
              <a:avLst>
                <a:gd name="adj1" fmla="val 30921"/>
                <a:gd name="adj2" fmla="val -89273"/>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2000" smtClean="0">
                  <a:solidFill>
                    <a:schemeClr val="tx1"/>
                  </a:solidFill>
                </a:rPr>
                <a:t>Range</a:t>
              </a:r>
              <a:endParaRPr lang="en-US" sz="2000" dirty="0">
                <a:solidFill>
                  <a:schemeClr val="tx1"/>
                </a:solidFill>
              </a:endParaRPr>
            </a:p>
          </p:txBody>
        </p:sp>
      </p:grpSp>
    </p:spTree>
    <p:extLst>
      <p:ext uri="{BB962C8B-B14F-4D97-AF65-F5344CB8AC3E}">
        <p14:creationId xmlns:p14="http://schemas.microsoft.com/office/powerpoint/2010/main" val="388342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8" end="8"/>
                                            </p:txEl>
                                          </p:spTgt>
                                        </p:tgtEl>
                                        <p:attrNameLst>
                                          <p:attrName>style.visibility</p:attrName>
                                        </p:attrNameLst>
                                      </p:cBhvr>
                                      <p:to>
                                        <p:strVal val="visible"/>
                                      </p:to>
                                    </p:set>
                                    <p:animEffect transition="in" filter="fade">
                                      <p:cBhvr>
                                        <p:cTn id="32" dur="500"/>
                                        <p:tgtEl>
                                          <p:spTgt spid="3">
                                            <p:txEl>
                                              <p:pRg st="8" end="8"/>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9" end="9"/>
                                            </p:txEl>
                                          </p:spTgt>
                                        </p:tgtEl>
                                        <p:attrNameLst>
                                          <p:attrName>style.visibility</p:attrName>
                                        </p:attrNameLst>
                                      </p:cBhvr>
                                      <p:to>
                                        <p:strVal val="visible"/>
                                      </p:to>
                                    </p:set>
                                    <p:animEffect transition="in" filter="fade">
                                      <p:cBhvr>
                                        <p:cTn id="37" dur="500"/>
                                        <p:tgtEl>
                                          <p:spTgt spid="3">
                                            <p:txEl>
                                              <p:pRg st="9" end="9"/>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11" end="11"/>
                                            </p:txEl>
                                          </p:spTgt>
                                        </p:tgtEl>
                                        <p:attrNameLst>
                                          <p:attrName>style.visibility</p:attrName>
                                        </p:attrNameLst>
                                      </p:cBhvr>
                                      <p:to>
                                        <p:strVal val="visible"/>
                                      </p:to>
                                    </p:set>
                                    <p:animEffect transition="in" filter="fade">
                                      <p:cBhvr>
                                        <p:cTn id="42"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latin typeface="Courier New" charset="0"/>
                <a:ea typeface="Courier New" charset="0"/>
                <a:cs typeface="Courier New" charset="0"/>
              </a:rPr>
              <a:t>g</a:t>
            </a:r>
            <a:r>
              <a:rPr lang="en-US" dirty="0" smtClean="0">
                <a:latin typeface="Courier New" charset="0"/>
                <a:ea typeface="Courier New" charset="0"/>
                <a:cs typeface="Courier New" charset="0"/>
              </a:rPr>
              <a:t>et-row</a:t>
            </a:r>
            <a:endParaRPr lang="en-US" dirty="0">
              <a:latin typeface="Courier New" charset="0"/>
              <a:ea typeface="Courier New" charset="0"/>
              <a:cs typeface="Courier New" charset="0"/>
            </a:endParaRPr>
          </a:p>
        </p:txBody>
      </p:sp>
      <p:sp>
        <p:nvSpPr>
          <p:cNvPr id="9" name="Content Placeholder 2"/>
          <p:cNvSpPr>
            <a:spLocks noGrp="1"/>
          </p:cNvSpPr>
          <p:nvPr>
            <p:ph idx="1"/>
          </p:nvPr>
        </p:nvSpPr>
        <p:spPr>
          <a:xfrm>
            <a:off x="304800" y="1554163"/>
            <a:ext cx="8686800" cy="4525962"/>
          </a:xfrm>
        </p:spPr>
        <p:txBody>
          <a:bodyPr/>
          <a:lstStyle/>
          <a:p>
            <a:pPr marL="0" indent="0" eaLnBrk="1" hangingPunct="1">
              <a:lnSpc>
                <a:spcPct val="150000"/>
              </a:lnSpc>
              <a:buNone/>
            </a:pPr>
            <a:r>
              <a:rPr lang="en-US" altLang="en-US" sz="2400" dirty="0" smtClean="0">
                <a:solidFill>
                  <a:schemeClr val="accent1"/>
                </a:solidFill>
                <a:latin typeface="Helvetica" charset="0"/>
                <a:ea typeface="ＭＳ Ｐゴシック" charset="-128"/>
                <a:cs typeface="Helvetica" charset="0"/>
              </a:rPr>
              <a:t>get-row :: (t :: Table, index :: Number) </a:t>
            </a:r>
            <a:r>
              <a:rPr lang="en-US" altLang="en-US" sz="2400" dirty="0" smtClean="0">
                <a:solidFill>
                  <a:schemeClr val="accent1"/>
                </a:solidFill>
                <a:latin typeface="Helvetica" charset="0"/>
                <a:ea typeface="ＭＳ Ｐゴシック" charset="-128"/>
                <a:cs typeface="Helvetica" charset="0"/>
                <a:sym typeface="Wingdings"/>
              </a:rPr>
              <a:t> </a:t>
            </a:r>
            <a:r>
              <a:rPr lang="en-US" altLang="en-US" sz="2400" dirty="0" smtClean="0">
                <a:solidFill>
                  <a:schemeClr val="accent1"/>
                </a:solidFill>
                <a:latin typeface="Helvetica" charset="0"/>
                <a:ea typeface="ＭＳ Ｐゴシック" charset="-128"/>
                <a:cs typeface="Helvetica" charset="0"/>
              </a:rPr>
              <a:t>Row</a:t>
            </a:r>
          </a:p>
          <a:p>
            <a:pPr marL="0" indent="0" eaLnBrk="1" hangingPunct="1">
              <a:lnSpc>
                <a:spcPct val="150000"/>
              </a:lnSpc>
              <a:buNone/>
            </a:pPr>
            <a:endParaRPr lang="en-US" altLang="en-US" sz="2400" dirty="0">
              <a:solidFill>
                <a:schemeClr val="accent1"/>
              </a:solidFill>
              <a:latin typeface="Helvetica" charset="0"/>
              <a:ea typeface="ＭＳ Ｐゴシック" charset="-128"/>
              <a:cs typeface="Helvetica" charset="0"/>
            </a:endParaRPr>
          </a:p>
          <a:p>
            <a:pPr eaLnBrk="1" hangingPunct="1">
              <a:lnSpc>
                <a:spcPct val="150000"/>
              </a:lnSpc>
            </a:pPr>
            <a:r>
              <a:rPr lang="en-US" altLang="en-US" sz="2400" dirty="0" smtClean="0">
                <a:latin typeface="Helvetica" charset="0"/>
                <a:ea typeface="ＭＳ Ｐゴシック" charset="-128"/>
                <a:cs typeface="Helvetica" charset="0"/>
              </a:rPr>
              <a:t>Index starts at zero, </a:t>
            </a:r>
            <a:r>
              <a:rPr lang="en-US" altLang="en-US" sz="2400" i="1" dirty="0" smtClean="0">
                <a:latin typeface="Helvetica" charset="0"/>
                <a:ea typeface="ＭＳ Ｐゴシック" charset="-128"/>
                <a:cs typeface="Helvetica" charset="0"/>
              </a:rPr>
              <a:t>not one!</a:t>
            </a:r>
            <a:endParaRPr lang="en-US" altLang="en-US" sz="2400" dirty="0" smtClean="0">
              <a:latin typeface="Helvetica" charset="0"/>
              <a:ea typeface="ＭＳ Ｐゴシック" charset="-128"/>
              <a:cs typeface="Helvetica" charset="0"/>
            </a:endParaRPr>
          </a:p>
          <a:p>
            <a:pPr eaLnBrk="1" hangingPunct="1">
              <a:lnSpc>
                <a:spcPct val="150000"/>
              </a:lnSpc>
            </a:pPr>
            <a:r>
              <a:rPr lang="en-US" altLang="en-US" sz="2400" dirty="0" smtClean="0">
                <a:latin typeface="Helvetica" charset="0"/>
                <a:ea typeface="ＭＳ Ｐゴシック" charset="-128"/>
                <a:cs typeface="Helvetica" charset="0"/>
              </a:rPr>
              <a:t>Use get-row to produce the 2</a:t>
            </a:r>
            <a:r>
              <a:rPr lang="en-US" altLang="en-US" sz="2400" baseline="30000" dirty="0" smtClean="0">
                <a:latin typeface="Helvetica" charset="0"/>
                <a:ea typeface="ＭＳ Ｐゴシック" charset="-128"/>
                <a:cs typeface="Helvetica" charset="0"/>
              </a:rPr>
              <a:t>nd</a:t>
            </a:r>
            <a:r>
              <a:rPr lang="en-US" altLang="en-US" sz="2400" dirty="0">
                <a:latin typeface="Helvetica" charset="0"/>
                <a:ea typeface="ＭＳ Ｐゴシック" charset="-128"/>
                <a:cs typeface="Helvetica" charset="0"/>
              </a:rPr>
              <a:t> </a:t>
            </a:r>
            <a:r>
              <a:rPr lang="en-US" altLang="en-US" sz="2400" dirty="0" smtClean="0">
                <a:latin typeface="Helvetica" charset="0"/>
                <a:ea typeface="ＭＳ Ｐゴシック" charset="-128"/>
                <a:cs typeface="Helvetica" charset="0"/>
              </a:rPr>
              <a:t>and 3</a:t>
            </a:r>
            <a:r>
              <a:rPr lang="en-US" altLang="en-US" sz="2400" baseline="30000" dirty="0" smtClean="0">
                <a:latin typeface="Helvetica" charset="0"/>
                <a:ea typeface="ＭＳ Ｐゴシック" charset="-128"/>
                <a:cs typeface="Helvetica" charset="0"/>
              </a:rPr>
              <a:t>rd</a:t>
            </a:r>
            <a:r>
              <a:rPr lang="en-US" altLang="en-US" sz="2400" dirty="0" smtClean="0">
                <a:latin typeface="Helvetica" charset="0"/>
                <a:ea typeface="ＭＳ Ｐゴシック" charset="-128"/>
                <a:cs typeface="Helvetica" charset="0"/>
              </a:rPr>
              <a:t> row of the table</a:t>
            </a:r>
            <a:endParaRPr lang="en-US" altLang="en-US" sz="2000" dirty="0" smtClean="0">
              <a:latin typeface="Helvetica" charset="0"/>
              <a:ea typeface="Helvetica" charset="0"/>
              <a:cs typeface="Helvetica" charset="0"/>
            </a:endParaRP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42919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xEl>
                                              <p:pRg st="2" end="2"/>
                                            </p:txEl>
                                          </p:spTgt>
                                        </p:tgtEl>
                                        <p:attrNameLst>
                                          <p:attrName>style.visibility</p:attrName>
                                        </p:attrNameLst>
                                      </p:cBhvr>
                                      <p:to>
                                        <p:strVal val="visible"/>
                                      </p:to>
                                    </p:set>
                                    <p:animEffect transition="in" filter="fade">
                                      <p:cBhvr>
                                        <p:cTn id="12" dur="500"/>
                                        <p:tgtEl>
                                          <p:spTgt spid="9">
                                            <p:txEl>
                                              <p:pRg st="2" end="2"/>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9">
                                            <p:txEl>
                                              <p:pRg st="3" end="3"/>
                                            </p:txEl>
                                          </p:spTgt>
                                        </p:tgtEl>
                                        <p:attrNameLst>
                                          <p:attrName>style.visibility</p:attrName>
                                        </p:attrNameLst>
                                      </p:cBhvr>
                                      <p:to>
                                        <p:strVal val="visible"/>
                                      </p:to>
                                    </p:set>
                                    <p:animEffect transition="in" filter="fade">
                                      <p:cBhvr>
                                        <p:cTn id="15" dur="500"/>
                                        <p:tgtEl>
                                          <p:spTgt spid="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What is Data Science?</a:t>
            </a:r>
          </a:p>
        </p:txBody>
      </p:sp>
      <p:sp>
        <p:nvSpPr>
          <p:cNvPr id="4" name="Content Placeholder 3"/>
          <p:cNvSpPr>
            <a:spLocks noGrp="1"/>
          </p:cNvSpPr>
          <p:nvPr>
            <p:ph idx="1"/>
          </p:nvPr>
        </p:nvSpPr>
        <p:spPr/>
        <p:txBody>
          <a:bodyPr/>
          <a:lstStyle/>
          <a:p>
            <a:endParaRPr lang="en-US"/>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latin typeface="Helvetica" charset="0"/>
                <a:ea typeface="Helvetica" charset="0"/>
                <a:cs typeface="Helvetica" charset="0"/>
              </a:rPr>
              <a:t>Writing </a:t>
            </a:r>
            <a:r>
              <a:rPr lang="en-US" dirty="0" smtClean="0">
                <a:latin typeface="Courier New" charset="0"/>
                <a:ea typeface="Courier New" charset="0"/>
                <a:cs typeface="Courier New" charset="0"/>
              </a:rPr>
              <a:t>examples</a:t>
            </a:r>
            <a:endParaRPr lang="en-US" dirty="0">
              <a:latin typeface="Courier New" charset="0"/>
              <a:ea typeface="Courier New" charset="0"/>
              <a:cs typeface="Courier New" charset="0"/>
            </a:endParaRPr>
          </a:p>
        </p:txBody>
      </p:sp>
      <p:sp>
        <p:nvSpPr>
          <p:cNvPr id="9" name="Content Placeholder 2"/>
          <p:cNvSpPr>
            <a:spLocks noGrp="1"/>
          </p:cNvSpPr>
          <p:nvPr>
            <p:ph idx="1"/>
          </p:nvPr>
        </p:nvSpPr>
        <p:spPr>
          <a:xfrm>
            <a:off x="152400" y="1554163"/>
            <a:ext cx="8839200" cy="4525962"/>
          </a:xfrm>
        </p:spPr>
        <p:txBody>
          <a:bodyPr/>
          <a:lstStyle/>
          <a:p>
            <a:pPr marL="0" indent="0" eaLnBrk="1" hangingPunct="1">
              <a:buNone/>
            </a:pPr>
            <a:r>
              <a:rPr lang="en-US" altLang="en-US" sz="2400" b="1" dirty="0" smtClean="0">
                <a:solidFill>
                  <a:schemeClr val="accent1"/>
                </a:solidFill>
                <a:latin typeface="Courier New" charset="0"/>
                <a:ea typeface="Courier New" charset="0"/>
                <a:cs typeface="Courier New" charset="0"/>
              </a:rPr>
              <a:t>example:</a:t>
            </a:r>
          </a:p>
          <a:p>
            <a:pPr marL="0" indent="0" eaLnBrk="1" hangingPunct="1">
              <a:buNone/>
            </a:pPr>
            <a:r>
              <a:rPr lang="en-US" altLang="en-US" sz="2400" dirty="0" smtClean="0">
                <a:solidFill>
                  <a:schemeClr val="accent1"/>
                </a:solidFill>
                <a:latin typeface="Courier New" charset="0"/>
                <a:ea typeface="Courier New" charset="0"/>
                <a:cs typeface="Courier New" charset="0"/>
              </a:rPr>
              <a:t>  </a:t>
            </a:r>
            <a:r>
              <a:rPr lang="en-US" altLang="en-US" sz="2400" dirty="0" err="1" smtClean="0">
                <a:solidFill>
                  <a:schemeClr val="accent1"/>
                </a:solidFill>
                <a:latin typeface="Courier New" charset="0"/>
                <a:ea typeface="Courier New" charset="0"/>
                <a:cs typeface="Courier New" charset="0"/>
              </a:rPr>
              <a:t>num</a:t>
            </a:r>
            <a:r>
              <a:rPr lang="en-US" altLang="en-US" sz="2400" dirty="0" smtClean="0">
                <a:solidFill>
                  <a:schemeClr val="accent1"/>
                </a:solidFill>
                <a:latin typeface="Courier New" charset="0"/>
                <a:ea typeface="Courier New" charset="0"/>
                <a:cs typeface="Courier New" charset="0"/>
              </a:rPr>
              <a:t>-min(5, 19) is  5</a:t>
            </a:r>
          </a:p>
          <a:p>
            <a:pPr marL="0" indent="0" eaLnBrk="1" hangingPunct="1">
              <a:buNone/>
            </a:pPr>
            <a:r>
              <a:rPr lang="en-US" altLang="en-US" sz="2400" dirty="0">
                <a:solidFill>
                  <a:schemeClr val="accent1"/>
                </a:solidFill>
                <a:latin typeface="Courier New" charset="0"/>
                <a:ea typeface="Courier New" charset="0"/>
                <a:cs typeface="Courier New" charset="0"/>
              </a:rPr>
              <a:t> </a:t>
            </a:r>
            <a:r>
              <a:rPr lang="en-US" altLang="en-US" sz="2400" dirty="0" smtClean="0">
                <a:solidFill>
                  <a:schemeClr val="accent1"/>
                </a:solidFill>
                <a:latin typeface="Courier New" charset="0"/>
                <a:ea typeface="Courier New" charset="0"/>
                <a:cs typeface="Courier New" charset="0"/>
              </a:rPr>
              <a:t> </a:t>
            </a:r>
            <a:r>
              <a:rPr lang="en-US" altLang="en-US" sz="2400" dirty="0" err="1" smtClean="0">
                <a:solidFill>
                  <a:schemeClr val="accent1"/>
                </a:solidFill>
                <a:latin typeface="Courier New" charset="0"/>
                <a:ea typeface="Courier New" charset="0"/>
                <a:cs typeface="Courier New" charset="0"/>
              </a:rPr>
              <a:t>num</a:t>
            </a:r>
            <a:r>
              <a:rPr lang="en-US" altLang="en-US" sz="2400" dirty="0" smtClean="0">
                <a:solidFill>
                  <a:schemeClr val="accent1"/>
                </a:solidFill>
                <a:latin typeface="Courier New" charset="0"/>
                <a:ea typeface="Courier New" charset="0"/>
                <a:cs typeface="Courier New" charset="0"/>
              </a:rPr>
              <a:t>-min(5, -2) is -2</a:t>
            </a:r>
            <a:endParaRPr lang="en-US" altLang="en-US" sz="2400" dirty="0">
              <a:solidFill>
                <a:schemeClr val="accent1"/>
              </a:solidFill>
              <a:latin typeface="Courier New" charset="0"/>
              <a:ea typeface="Courier New" charset="0"/>
              <a:cs typeface="Courier New" charset="0"/>
            </a:endParaRPr>
          </a:p>
          <a:p>
            <a:pPr marL="0" indent="0" eaLnBrk="1" hangingPunct="1">
              <a:buNone/>
            </a:pPr>
            <a:r>
              <a:rPr lang="en-US" altLang="en-US" sz="2400" b="1" dirty="0" smtClean="0">
                <a:solidFill>
                  <a:schemeClr val="accent1"/>
                </a:solidFill>
                <a:latin typeface="Courier New" charset="0"/>
                <a:ea typeface="Courier New" charset="0"/>
                <a:cs typeface="Courier New" charset="0"/>
              </a:rPr>
              <a:t>end</a:t>
            </a:r>
            <a:endParaRPr lang="en-US" altLang="en-US" sz="2400" dirty="0">
              <a:solidFill>
                <a:schemeClr val="accent1"/>
              </a:solidFill>
              <a:latin typeface="Helvetica" charset="0"/>
              <a:ea typeface="ＭＳ Ｐゴシック" charset="-128"/>
              <a:cs typeface="Helvetica" charset="0"/>
            </a:endParaRPr>
          </a:p>
          <a:p>
            <a:pPr eaLnBrk="1" hangingPunct="1">
              <a:lnSpc>
                <a:spcPct val="150000"/>
              </a:lnSpc>
            </a:pPr>
            <a:r>
              <a:rPr lang="en-US" altLang="en-US" sz="2200" dirty="0" smtClean="0">
                <a:latin typeface="Helvetica" charset="0"/>
                <a:ea typeface="ＭＳ Ｐゴシック" charset="-128"/>
                <a:cs typeface="Helvetica" charset="0"/>
              </a:rPr>
              <a:t>Example blocks are a way for us to </a:t>
            </a:r>
            <a:r>
              <a:rPr lang="en-US" altLang="en-US" sz="2200" i="1" dirty="0" smtClean="0">
                <a:latin typeface="Helvetica" charset="0"/>
                <a:ea typeface="ＭＳ Ｐゴシック" charset="-128"/>
                <a:cs typeface="Helvetica" charset="0"/>
              </a:rPr>
              <a:t>automatically check our work.</a:t>
            </a:r>
            <a:endParaRPr lang="en-US" altLang="en-US" sz="2200" dirty="0" smtClean="0">
              <a:latin typeface="Helvetica" charset="0"/>
              <a:ea typeface="ＭＳ Ｐゴシック" charset="-128"/>
              <a:cs typeface="Helvetica" charset="0"/>
            </a:endParaRPr>
          </a:p>
          <a:p>
            <a:pPr eaLnBrk="1" hangingPunct="1">
              <a:lnSpc>
                <a:spcPct val="150000"/>
              </a:lnSpc>
            </a:pPr>
            <a:r>
              <a:rPr lang="en-US" altLang="en-US" sz="2200" dirty="0" smtClean="0">
                <a:latin typeface="Helvetica" charset="0"/>
                <a:ea typeface="ＭＳ Ｐゴシック" charset="-128"/>
                <a:cs typeface="Helvetica" charset="0"/>
              </a:rPr>
              <a:t>Add two new examples that use </a:t>
            </a:r>
            <a:r>
              <a:rPr lang="en-US" altLang="en-US" sz="2200" dirty="0" err="1" smtClean="0">
                <a:latin typeface="Courier New" charset="0"/>
                <a:ea typeface="Courier New" charset="0"/>
                <a:cs typeface="Courier New" charset="0"/>
              </a:rPr>
              <a:t>num-sqrt</a:t>
            </a:r>
            <a:endParaRPr lang="en-US" altLang="en-US" sz="2200" dirty="0" smtClean="0">
              <a:latin typeface="Courier New" charset="0"/>
              <a:ea typeface="Courier New" charset="0"/>
              <a:cs typeface="Courier New" charset="0"/>
            </a:endParaRPr>
          </a:p>
          <a:p>
            <a:pPr marL="0" indent="0" eaLnBrk="1" hangingPunct="1">
              <a:buNone/>
            </a:pPr>
            <a:endParaRPr lang="en-US" altLang="en-US" sz="2100" b="1" dirty="0">
              <a:solidFill>
                <a:schemeClr val="accent1"/>
              </a:solidFill>
              <a:latin typeface="Courier New" charset="0"/>
              <a:ea typeface="Courier New" charset="0"/>
              <a:cs typeface="Courier New" charset="0"/>
            </a:endParaRPr>
          </a:p>
          <a:p>
            <a:pPr marL="0" indent="0" eaLnBrk="1" hangingPunct="1">
              <a:buNone/>
            </a:pPr>
            <a:r>
              <a:rPr lang="en-US" altLang="en-US" sz="2100" b="1" dirty="0">
                <a:solidFill>
                  <a:schemeClr val="accent1"/>
                </a:solidFill>
                <a:latin typeface="Courier New" charset="0"/>
                <a:ea typeface="Courier New" charset="0"/>
                <a:cs typeface="Courier New" charset="0"/>
              </a:rPr>
              <a:t>string-repeat </a:t>
            </a:r>
            <a:r>
              <a:rPr lang="en-US" altLang="en-US" sz="2100" b="1" spc="-600" dirty="0">
                <a:solidFill>
                  <a:schemeClr val="accent1"/>
                </a:solidFill>
                <a:latin typeface="Courier New" charset="0"/>
                <a:ea typeface="Courier New" charset="0"/>
                <a:cs typeface="Courier New" charset="0"/>
              </a:rPr>
              <a:t>:: </a:t>
            </a:r>
            <a:r>
              <a:rPr lang="en-US" altLang="en-US" sz="2100" b="1" dirty="0">
                <a:solidFill>
                  <a:schemeClr val="accent1"/>
                </a:solidFill>
                <a:latin typeface="Courier New" charset="0"/>
                <a:ea typeface="Courier New" charset="0"/>
                <a:cs typeface="Courier New" charset="0"/>
              </a:rPr>
              <a:t>(s </a:t>
            </a:r>
            <a:r>
              <a:rPr lang="en-US" altLang="en-US" sz="2100" b="1" spc="-600" dirty="0">
                <a:solidFill>
                  <a:schemeClr val="accent1"/>
                </a:solidFill>
                <a:latin typeface="Courier New" charset="0"/>
                <a:ea typeface="Courier New" charset="0"/>
                <a:cs typeface="Courier New" charset="0"/>
              </a:rPr>
              <a:t>::</a:t>
            </a:r>
            <a:r>
              <a:rPr lang="en-US" altLang="en-US" sz="2100" b="1" dirty="0">
                <a:solidFill>
                  <a:schemeClr val="accent1"/>
                </a:solidFill>
                <a:latin typeface="Courier New" charset="0"/>
                <a:ea typeface="Courier New" charset="0"/>
                <a:cs typeface="Courier New" charset="0"/>
              </a:rPr>
              <a:t> String, n </a:t>
            </a:r>
            <a:r>
              <a:rPr lang="en-US" altLang="en-US" sz="2100" b="1" spc="-600" dirty="0">
                <a:solidFill>
                  <a:schemeClr val="accent1"/>
                </a:solidFill>
                <a:latin typeface="Courier New" charset="0"/>
                <a:ea typeface="Courier New" charset="0"/>
                <a:cs typeface="Courier New" charset="0"/>
              </a:rPr>
              <a:t>::  </a:t>
            </a:r>
            <a:r>
              <a:rPr lang="en-US" altLang="en-US" sz="2100" b="1" dirty="0">
                <a:solidFill>
                  <a:schemeClr val="accent1"/>
                </a:solidFill>
                <a:latin typeface="Courier New" charset="0"/>
                <a:ea typeface="Courier New" charset="0"/>
                <a:cs typeface="Courier New" charset="0"/>
              </a:rPr>
              <a:t>Number) </a:t>
            </a:r>
            <a:r>
              <a:rPr lang="en-US" altLang="en-US" sz="2100" b="1" dirty="0">
                <a:solidFill>
                  <a:schemeClr val="accent1"/>
                </a:solidFill>
                <a:latin typeface="Courier New" charset="0"/>
                <a:ea typeface="Courier New" charset="0"/>
                <a:cs typeface="Courier New" charset="0"/>
                <a:sym typeface="Wingdings"/>
              </a:rPr>
              <a:t></a:t>
            </a:r>
            <a:r>
              <a:rPr lang="en-US" altLang="en-US" sz="2100" b="1" dirty="0">
                <a:solidFill>
                  <a:schemeClr val="accent1"/>
                </a:solidFill>
                <a:latin typeface="Courier New" charset="0"/>
                <a:ea typeface="Courier New" charset="0"/>
                <a:cs typeface="Courier New" charset="0"/>
              </a:rPr>
              <a:t> String</a:t>
            </a:r>
            <a:endParaRPr lang="en-US" altLang="en-US" sz="2100" b="1" dirty="0">
              <a:solidFill>
                <a:schemeClr val="accent1"/>
              </a:solidFill>
              <a:latin typeface="Helvetica" charset="0"/>
              <a:ea typeface="ＭＳ Ｐゴシック" charset="-128"/>
              <a:cs typeface="Helvetica" charset="0"/>
            </a:endParaRPr>
          </a:p>
          <a:p>
            <a:pPr marL="0" indent="0" eaLnBrk="1" hangingPunct="1">
              <a:lnSpc>
                <a:spcPct val="150000"/>
              </a:lnSpc>
              <a:buNone/>
            </a:pPr>
            <a:r>
              <a:rPr lang="en-US" altLang="en-US" sz="2100" b="1" dirty="0">
                <a:solidFill>
                  <a:schemeClr val="accent1"/>
                </a:solidFill>
                <a:latin typeface="Courier New" charset="0"/>
                <a:ea typeface="Courier New" charset="0"/>
                <a:cs typeface="Courier New" charset="0"/>
              </a:rPr>
              <a:t>string-contains </a:t>
            </a:r>
            <a:r>
              <a:rPr lang="en-US" altLang="en-US" sz="2100" b="1" spc="-600" dirty="0">
                <a:solidFill>
                  <a:schemeClr val="accent1"/>
                </a:solidFill>
                <a:latin typeface="Courier New" charset="0"/>
                <a:ea typeface="Courier New" charset="0"/>
                <a:cs typeface="Courier New" charset="0"/>
              </a:rPr>
              <a:t>:: </a:t>
            </a:r>
            <a:r>
              <a:rPr lang="en-US" altLang="en-US" sz="2100" b="1" dirty="0">
                <a:solidFill>
                  <a:schemeClr val="accent1"/>
                </a:solidFill>
                <a:latin typeface="Courier New" charset="0"/>
                <a:ea typeface="Courier New" charset="0"/>
                <a:cs typeface="Courier New" charset="0"/>
              </a:rPr>
              <a:t>(search </a:t>
            </a:r>
            <a:r>
              <a:rPr lang="en-US" altLang="en-US" sz="2100" b="1" spc="-600" dirty="0">
                <a:solidFill>
                  <a:schemeClr val="accent1"/>
                </a:solidFill>
                <a:latin typeface="Courier New" charset="0"/>
                <a:ea typeface="Courier New" charset="0"/>
                <a:cs typeface="Courier New" charset="0"/>
              </a:rPr>
              <a:t>::</a:t>
            </a:r>
            <a:r>
              <a:rPr lang="en-US" altLang="en-US" sz="2100" b="1" dirty="0">
                <a:solidFill>
                  <a:schemeClr val="accent1"/>
                </a:solidFill>
                <a:latin typeface="Courier New" charset="0"/>
                <a:ea typeface="Courier New" charset="0"/>
                <a:cs typeface="Courier New" charset="0"/>
              </a:rPr>
              <a:t> </a:t>
            </a:r>
            <a:r>
              <a:rPr lang="en-US" altLang="en-US" sz="2100" b="1" dirty="0" err="1">
                <a:solidFill>
                  <a:schemeClr val="accent1"/>
                </a:solidFill>
                <a:latin typeface="Courier New" charset="0"/>
                <a:ea typeface="Courier New" charset="0"/>
                <a:cs typeface="Courier New" charset="0"/>
              </a:rPr>
              <a:t>Str</a:t>
            </a:r>
            <a:r>
              <a:rPr lang="en-US" altLang="en-US" sz="2100" b="1" dirty="0">
                <a:solidFill>
                  <a:schemeClr val="accent1"/>
                </a:solidFill>
                <a:latin typeface="Courier New" charset="0"/>
                <a:ea typeface="Courier New" charset="0"/>
                <a:cs typeface="Courier New" charset="0"/>
              </a:rPr>
              <a:t>, for </a:t>
            </a:r>
            <a:r>
              <a:rPr lang="en-US" altLang="en-US" sz="2100" b="1" spc="-600" dirty="0">
                <a:solidFill>
                  <a:schemeClr val="accent1"/>
                </a:solidFill>
                <a:latin typeface="Courier New" charset="0"/>
                <a:ea typeface="Courier New" charset="0"/>
                <a:cs typeface="Courier New" charset="0"/>
              </a:rPr>
              <a:t>::  </a:t>
            </a:r>
            <a:r>
              <a:rPr lang="en-US" altLang="en-US" sz="2100" b="1" dirty="0" err="1">
                <a:solidFill>
                  <a:schemeClr val="accent1"/>
                </a:solidFill>
                <a:latin typeface="Courier New" charset="0"/>
                <a:ea typeface="Courier New" charset="0"/>
                <a:cs typeface="Courier New" charset="0"/>
              </a:rPr>
              <a:t>Str</a:t>
            </a:r>
            <a:r>
              <a:rPr lang="en-US" altLang="en-US" sz="2100" b="1" dirty="0">
                <a:solidFill>
                  <a:schemeClr val="accent1"/>
                </a:solidFill>
                <a:latin typeface="Courier New" charset="0"/>
                <a:ea typeface="Courier New" charset="0"/>
                <a:cs typeface="Courier New" charset="0"/>
              </a:rPr>
              <a:t>) </a:t>
            </a:r>
            <a:r>
              <a:rPr lang="en-US" altLang="en-US" sz="2100" b="1" dirty="0">
                <a:solidFill>
                  <a:schemeClr val="accent1"/>
                </a:solidFill>
                <a:latin typeface="Courier New" charset="0"/>
                <a:ea typeface="Courier New" charset="0"/>
                <a:cs typeface="Courier New" charset="0"/>
                <a:sym typeface="Wingdings"/>
              </a:rPr>
              <a:t> </a:t>
            </a:r>
            <a:r>
              <a:rPr lang="en-US" altLang="en-US" sz="2100" b="1" dirty="0">
                <a:solidFill>
                  <a:schemeClr val="accent1"/>
                </a:solidFill>
                <a:latin typeface="Courier New" charset="0"/>
                <a:ea typeface="Courier New" charset="0"/>
                <a:cs typeface="Courier New" charset="0"/>
              </a:rPr>
              <a:t>Boolean</a:t>
            </a:r>
            <a:endParaRPr lang="en-US" altLang="en-US" sz="2100" b="1" dirty="0">
              <a:solidFill>
                <a:schemeClr val="accent1"/>
              </a:solidFill>
              <a:latin typeface="Helvetica" charset="0"/>
              <a:ea typeface="ＭＳ Ｐゴシック" charset="-128"/>
              <a:cs typeface="Helvetica" charset="0"/>
            </a:endParaRPr>
          </a:p>
          <a:p>
            <a:pPr eaLnBrk="1" hangingPunct="1">
              <a:lnSpc>
                <a:spcPct val="150000"/>
              </a:lnSpc>
            </a:pPr>
            <a:endParaRPr lang="en-US" altLang="en-US" sz="2200" dirty="0" smtClean="0">
              <a:latin typeface="Courier New" charset="0"/>
              <a:ea typeface="Courier New" charset="0"/>
              <a:cs typeface="Courier New" charset="0"/>
            </a:endParaRP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087739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fade">
                                      <p:cBhvr>
                                        <p:cTn id="17" dur="500"/>
                                        <p:tgtEl>
                                          <p:spTgt spid="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xEl>
                                              <p:pRg st="3" end="3"/>
                                            </p:txEl>
                                          </p:spTgt>
                                        </p:tgtEl>
                                        <p:attrNameLst>
                                          <p:attrName>style.visibility</p:attrName>
                                        </p:attrNameLst>
                                      </p:cBhvr>
                                      <p:to>
                                        <p:strVal val="visible"/>
                                      </p:to>
                                    </p:set>
                                    <p:animEffect transition="in" filter="fade">
                                      <p:cBhvr>
                                        <p:cTn id="22" dur="500"/>
                                        <p:tgtEl>
                                          <p:spTgt spid="9">
                                            <p:txEl>
                                              <p:pRg st="3" end="3"/>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9">
                                            <p:txEl>
                                              <p:pRg st="4" end="4"/>
                                            </p:txEl>
                                          </p:spTgt>
                                        </p:tgtEl>
                                        <p:attrNameLst>
                                          <p:attrName>style.visibility</p:attrName>
                                        </p:attrNameLst>
                                      </p:cBhvr>
                                      <p:to>
                                        <p:strVal val="visible"/>
                                      </p:to>
                                    </p:set>
                                    <p:animEffect transition="in" filter="fade">
                                      <p:cBhvr>
                                        <p:cTn id="25" dur="500"/>
                                        <p:tgtEl>
                                          <p:spTgt spid="9">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9">
                                            <p:txEl>
                                              <p:pRg st="5" end="5"/>
                                            </p:txEl>
                                          </p:spTgt>
                                        </p:tgtEl>
                                        <p:attrNameLst>
                                          <p:attrName>style.visibility</p:attrName>
                                        </p:attrNameLst>
                                      </p:cBhvr>
                                      <p:to>
                                        <p:strVal val="visible"/>
                                      </p:to>
                                    </p:set>
                                    <p:animEffect transition="in" filter="fade">
                                      <p:cBhvr>
                                        <p:cTn id="30" dur="500"/>
                                        <p:tgtEl>
                                          <p:spTgt spid="9">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9">
                                            <p:txEl>
                                              <p:pRg st="7" end="7"/>
                                            </p:txEl>
                                          </p:spTgt>
                                        </p:tgtEl>
                                        <p:attrNameLst>
                                          <p:attrName>style.visibility</p:attrName>
                                        </p:attrNameLst>
                                      </p:cBhvr>
                                      <p:to>
                                        <p:strVal val="visible"/>
                                      </p:to>
                                    </p:set>
                                    <p:animEffect transition="in" filter="fade">
                                      <p:cBhvr>
                                        <p:cTn id="35" dur="500"/>
                                        <p:tgtEl>
                                          <p:spTgt spid="9">
                                            <p:txEl>
                                              <p:pRg st="7" end="7"/>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9">
                                            <p:txEl>
                                              <p:pRg st="8" end="8"/>
                                            </p:txEl>
                                          </p:spTgt>
                                        </p:tgtEl>
                                        <p:attrNameLst>
                                          <p:attrName>style.visibility</p:attrName>
                                        </p:attrNameLst>
                                      </p:cBhvr>
                                      <p:to>
                                        <p:strVal val="visible"/>
                                      </p:to>
                                    </p:set>
                                    <p:animEffect transition="in" filter="fade">
                                      <p:cBhvr>
                                        <p:cTn id="40" dur="500"/>
                                        <p:tgtEl>
                                          <p:spTgt spid="9">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latin typeface="Helvetica" charset="0"/>
                <a:ea typeface="Helvetica" charset="0"/>
                <a:cs typeface="Helvetica" charset="0"/>
              </a:rPr>
              <a:t>Getting columns from a Row</a:t>
            </a:r>
            <a:endParaRPr lang="en-US" dirty="0">
              <a:latin typeface="Courier New" charset="0"/>
              <a:ea typeface="Courier New" charset="0"/>
              <a:cs typeface="Courier New" charset="0"/>
            </a:endParaRPr>
          </a:p>
        </p:txBody>
      </p:sp>
      <p:sp>
        <p:nvSpPr>
          <p:cNvPr id="9" name="Content Placeholder 2"/>
          <p:cNvSpPr>
            <a:spLocks noGrp="1"/>
          </p:cNvSpPr>
          <p:nvPr>
            <p:ph idx="1"/>
          </p:nvPr>
        </p:nvSpPr>
        <p:spPr>
          <a:xfrm>
            <a:off x="152400" y="1554163"/>
            <a:ext cx="8839200" cy="4525962"/>
          </a:xfrm>
        </p:spPr>
        <p:txBody>
          <a:bodyPr/>
          <a:lstStyle/>
          <a:p>
            <a:pPr eaLnBrk="1" hangingPunct="1"/>
            <a:r>
              <a:rPr lang="en-US" altLang="en-US" sz="2400" dirty="0" smtClean="0">
                <a:solidFill>
                  <a:schemeClr val="bg1"/>
                </a:solidFill>
                <a:latin typeface="Helvetica" charset="0"/>
                <a:ea typeface="Helvetica" charset="0"/>
                <a:cs typeface="Helvetica" charset="0"/>
              </a:rPr>
              <a:t>Sometimes we want to get a single value out of a row</a:t>
            </a:r>
          </a:p>
          <a:p>
            <a:pPr marL="0" indent="0" eaLnBrk="1" hangingPunct="1">
              <a:buNone/>
            </a:pPr>
            <a:endParaRPr lang="en-US" altLang="en-US" sz="2100" b="1" dirty="0">
              <a:solidFill>
                <a:schemeClr val="accent1"/>
              </a:solidFill>
              <a:latin typeface="Courier New" charset="0"/>
              <a:ea typeface="Courier New" charset="0"/>
              <a:cs typeface="Courier New" charset="0"/>
            </a:endParaRPr>
          </a:p>
          <a:p>
            <a:pPr marL="0" indent="0" eaLnBrk="1" hangingPunct="1">
              <a:buNone/>
            </a:pPr>
            <a:r>
              <a:rPr lang="en-US" altLang="en-US" sz="2100" b="1" dirty="0" smtClean="0">
                <a:solidFill>
                  <a:schemeClr val="accent1"/>
                </a:solidFill>
                <a:latin typeface="Courier New" charset="0"/>
                <a:ea typeface="Courier New" charset="0"/>
                <a:cs typeface="Courier New" charset="0"/>
              </a:rPr>
              <a:t>examples:</a:t>
            </a:r>
          </a:p>
          <a:p>
            <a:pPr marL="0" indent="0" eaLnBrk="1" hangingPunct="1">
              <a:buNone/>
            </a:pPr>
            <a:r>
              <a:rPr lang="en-US" altLang="en-US" sz="2100" b="1" dirty="0" smtClean="0">
                <a:solidFill>
                  <a:schemeClr val="accent1"/>
                </a:solidFill>
                <a:latin typeface="Courier New" charset="0"/>
                <a:ea typeface="Courier New" charset="0"/>
                <a:cs typeface="Courier New" charset="0"/>
              </a:rPr>
              <a:t>  get-row(shapes</a:t>
            </a:r>
            <a:r>
              <a:rPr lang="en-US" altLang="en-US" sz="2100" b="1" dirty="0">
                <a:solidFill>
                  <a:schemeClr val="accent1"/>
                </a:solidFill>
                <a:latin typeface="Courier New" charset="0"/>
                <a:ea typeface="Courier New" charset="0"/>
                <a:cs typeface="Courier New" charset="0"/>
              </a:rPr>
              <a:t>, 0</a:t>
            </a:r>
            <a:r>
              <a:rPr lang="en-US" altLang="en-US" sz="2100" b="1" dirty="0" smtClean="0">
                <a:solidFill>
                  <a:schemeClr val="accent1"/>
                </a:solidFill>
                <a:latin typeface="Courier New" charset="0"/>
                <a:ea typeface="Courier New" charset="0"/>
                <a:cs typeface="Courier New" charset="0"/>
              </a:rPr>
              <a:t>)</a:t>
            </a:r>
            <a:r>
              <a:rPr lang="en-US" altLang="en-US" sz="2100" b="1" dirty="0" smtClean="0">
                <a:solidFill>
                  <a:schemeClr val="bg1"/>
                </a:solidFill>
                <a:latin typeface="Courier New" charset="0"/>
                <a:ea typeface="Courier New" charset="0"/>
                <a:cs typeface="Courier New" charset="0"/>
              </a:rPr>
              <a:t>[“name”]</a:t>
            </a:r>
            <a:r>
              <a:rPr lang="en-US" altLang="en-US" sz="2100" b="1" dirty="0" smtClean="0">
                <a:solidFill>
                  <a:schemeClr val="accent1"/>
                </a:solidFill>
                <a:latin typeface="Courier New" charset="0"/>
                <a:ea typeface="Courier New" charset="0"/>
                <a:cs typeface="Courier New" charset="0"/>
              </a:rPr>
              <a:t> is “triangle”</a:t>
            </a:r>
            <a:endParaRPr lang="en-US" altLang="en-US" sz="2100" b="1" dirty="0">
              <a:solidFill>
                <a:schemeClr val="accent1"/>
              </a:solidFill>
              <a:latin typeface="Courier New" charset="0"/>
              <a:ea typeface="Courier New" charset="0"/>
              <a:cs typeface="Courier New" charset="0"/>
            </a:endParaRPr>
          </a:p>
          <a:p>
            <a:pPr marL="0" indent="0" eaLnBrk="1" hangingPunct="1">
              <a:buNone/>
            </a:pPr>
            <a:r>
              <a:rPr lang="en-US" altLang="en-US" sz="2100" b="1" dirty="0">
                <a:solidFill>
                  <a:schemeClr val="accent1"/>
                </a:solidFill>
                <a:latin typeface="Courier New" charset="0"/>
                <a:ea typeface="Courier New" charset="0"/>
                <a:cs typeface="Courier New" charset="0"/>
              </a:rPr>
              <a:t>  get-row(shapes, </a:t>
            </a:r>
            <a:r>
              <a:rPr lang="en-US" altLang="en-US" sz="2100" b="1" dirty="0" smtClean="0">
                <a:solidFill>
                  <a:schemeClr val="accent1"/>
                </a:solidFill>
                <a:latin typeface="Courier New" charset="0"/>
                <a:ea typeface="Courier New" charset="0"/>
                <a:cs typeface="Courier New" charset="0"/>
              </a:rPr>
              <a:t>1)</a:t>
            </a:r>
            <a:r>
              <a:rPr lang="en-US" altLang="en-US" sz="2100" b="1" dirty="0" smtClean="0">
                <a:solidFill>
                  <a:schemeClr val="bg1"/>
                </a:solidFill>
                <a:latin typeface="Courier New" charset="0"/>
                <a:ea typeface="Courier New" charset="0"/>
                <a:cs typeface="Courier New" charset="0"/>
              </a:rPr>
              <a:t>[“corners”]</a:t>
            </a:r>
            <a:r>
              <a:rPr lang="en-US" altLang="en-US" sz="2100" b="1" dirty="0" smtClean="0">
                <a:solidFill>
                  <a:schemeClr val="accent1"/>
                </a:solidFill>
                <a:latin typeface="Courier New" charset="0"/>
                <a:ea typeface="Courier New" charset="0"/>
                <a:cs typeface="Courier New" charset="0"/>
              </a:rPr>
              <a:t> </a:t>
            </a:r>
            <a:r>
              <a:rPr lang="en-US" altLang="en-US" sz="2100" b="1" dirty="0">
                <a:solidFill>
                  <a:schemeClr val="accent1"/>
                </a:solidFill>
                <a:latin typeface="Courier New" charset="0"/>
                <a:ea typeface="Courier New" charset="0"/>
                <a:cs typeface="Courier New" charset="0"/>
              </a:rPr>
              <a:t>is </a:t>
            </a:r>
            <a:r>
              <a:rPr lang="en-US" altLang="en-US" sz="2100" b="1" dirty="0" smtClean="0">
                <a:solidFill>
                  <a:schemeClr val="accent1"/>
                </a:solidFill>
                <a:latin typeface="Courier New" charset="0"/>
                <a:ea typeface="Courier New" charset="0"/>
                <a:cs typeface="Courier New" charset="0"/>
              </a:rPr>
              <a:t>4</a:t>
            </a:r>
          </a:p>
          <a:p>
            <a:pPr marL="0" indent="0" eaLnBrk="1" hangingPunct="1">
              <a:buNone/>
            </a:pPr>
            <a:r>
              <a:rPr lang="en-US" altLang="en-US" sz="2100" b="1" dirty="0" smtClean="0">
                <a:solidFill>
                  <a:schemeClr val="accent1"/>
                </a:solidFill>
                <a:latin typeface="Courier New" charset="0"/>
                <a:ea typeface="Courier New" charset="0"/>
                <a:cs typeface="Courier New" charset="0"/>
              </a:rPr>
              <a:t>end</a:t>
            </a:r>
          </a:p>
          <a:p>
            <a:pPr marL="0" indent="0" eaLnBrk="1" hangingPunct="1">
              <a:buNone/>
            </a:pPr>
            <a:endParaRPr lang="en-US" altLang="en-US" sz="2100" b="1" dirty="0">
              <a:solidFill>
                <a:schemeClr val="accent1"/>
              </a:solidFill>
              <a:latin typeface="Courier New" charset="0"/>
              <a:ea typeface="Courier New" charset="0"/>
              <a:cs typeface="Courier New" charset="0"/>
            </a:endParaRPr>
          </a:p>
          <a:p>
            <a:pPr eaLnBrk="1" hangingPunct="1"/>
            <a:r>
              <a:rPr lang="en-US" altLang="en-US" sz="2400" dirty="0" smtClean="0">
                <a:solidFill>
                  <a:schemeClr val="bg1"/>
                </a:solidFill>
                <a:latin typeface="Helvetica" charset="0"/>
                <a:ea typeface="Helvetica" charset="0"/>
                <a:cs typeface="Helvetica" charset="0"/>
              </a:rPr>
              <a:t>Add two more examples using row-accessors</a:t>
            </a:r>
            <a:endParaRPr lang="en-US" altLang="en-US" sz="2400" dirty="0">
              <a:solidFill>
                <a:schemeClr val="bg1"/>
              </a:solidFill>
              <a:latin typeface="Helvetica" charset="0"/>
              <a:ea typeface="Helvetica" charset="0"/>
              <a:cs typeface="Helvetica" charset="0"/>
            </a:endParaRPr>
          </a:p>
          <a:p>
            <a:pPr marL="0" indent="0" eaLnBrk="1" hangingPunct="1">
              <a:buNone/>
            </a:pPr>
            <a:endParaRPr lang="en-US" altLang="en-US" sz="2100" b="1" dirty="0" smtClean="0">
              <a:solidFill>
                <a:schemeClr val="accent1"/>
              </a:solidFill>
              <a:latin typeface="Courier New" charset="0"/>
              <a:ea typeface="Courier New" charset="0"/>
              <a:cs typeface="Courier New" charset="0"/>
            </a:endParaRPr>
          </a:p>
          <a:p>
            <a:pPr marL="0" indent="0" eaLnBrk="1" hangingPunct="1">
              <a:buNone/>
            </a:pPr>
            <a:endParaRPr lang="en-US" altLang="en-US" sz="2100" b="1" dirty="0">
              <a:solidFill>
                <a:schemeClr val="accent1"/>
              </a:solidFill>
              <a:latin typeface="Courier New" charset="0"/>
              <a:ea typeface="Courier New" charset="0"/>
              <a:cs typeface="Courier New" charset="0"/>
            </a:endParaRP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03948400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Definitions in </a:t>
            </a:r>
            <a:r>
              <a:rPr lang="en-US" dirty="0" err="1"/>
              <a:t>Pyret</a:t>
            </a:r>
            <a:endParaRPr lang="en-US" dirty="0"/>
          </a:p>
        </p:txBody>
      </p:sp>
      <p:sp>
        <p:nvSpPr>
          <p:cNvPr id="9" name="Content Placeholder 2"/>
          <p:cNvSpPr>
            <a:spLocks noGrp="1"/>
          </p:cNvSpPr>
          <p:nvPr>
            <p:ph idx="1"/>
          </p:nvPr>
        </p:nvSpPr>
        <p:spPr>
          <a:xfrm>
            <a:off x="304800" y="1554163"/>
            <a:ext cx="8686800" cy="4525962"/>
          </a:xfrm>
        </p:spPr>
        <p:txBody>
          <a:bodyPr/>
          <a:lstStyle/>
          <a:p>
            <a:pPr marL="0" indent="0">
              <a:buNone/>
            </a:pPr>
            <a:r>
              <a:rPr lang="en-US" sz="2400" b="1" dirty="0"/>
              <a:t>Math: </a:t>
            </a:r>
            <a:r>
              <a:rPr lang="en-US" sz="2400" b="1" dirty="0" smtClean="0"/>
              <a:t> </a:t>
            </a:r>
            <a:r>
              <a:rPr lang="en-US" sz="2400" i="1" dirty="0" smtClean="0">
                <a:latin typeface="Courier New" charset="0"/>
                <a:ea typeface="Courier New" charset="0"/>
                <a:cs typeface="Courier New" charset="0"/>
              </a:rPr>
              <a:t>x = 4, y = x + 1</a:t>
            </a:r>
            <a:endParaRPr lang="en-US" sz="2400" i="1" dirty="0">
              <a:latin typeface="Courier New" charset="0"/>
              <a:ea typeface="Courier New" charset="0"/>
              <a:cs typeface="Courier New" charset="0"/>
            </a:endParaRPr>
          </a:p>
          <a:p>
            <a:pPr marL="0" indent="0">
              <a:buNone/>
            </a:pPr>
            <a:r>
              <a:rPr lang="en-US" sz="2400" b="1" dirty="0" err="1"/>
              <a:t>Pyret</a:t>
            </a:r>
            <a:r>
              <a:rPr lang="en-US" sz="2400" b="1" dirty="0"/>
              <a:t>:</a:t>
            </a:r>
            <a:r>
              <a:rPr lang="en-US" sz="2400" dirty="0">
                <a:latin typeface="Courier New" charset="0"/>
                <a:ea typeface="Courier New" charset="0"/>
                <a:cs typeface="Courier New" charset="0"/>
              </a:rPr>
              <a:t> </a:t>
            </a:r>
            <a:r>
              <a:rPr lang="en-US" sz="2400" dirty="0" smtClean="0">
                <a:solidFill>
                  <a:schemeClr val="accent1"/>
                </a:solidFill>
                <a:latin typeface="Courier New" charset="0"/>
                <a:ea typeface="Courier New" charset="0"/>
                <a:cs typeface="Courier New" charset="0"/>
              </a:rPr>
              <a:t>x = 4, y = x + 1</a:t>
            </a:r>
          </a:p>
          <a:p>
            <a:pPr marL="0" indent="0">
              <a:buNone/>
            </a:pPr>
            <a:endParaRPr lang="en-US" sz="2400" dirty="0" smtClean="0">
              <a:solidFill>
                <a:schemeClr val="accent1"/>
              </a:solidFill>
              <a:latin typeface="Courier New" charset="0"/>
              <a:ea typeface="Courier New" charset="0"/>
              <a:cs typeface="Courier New" charset="0"/>
            </a:endParaRPr>
          </a:p>
          <a:p>
            <a:pPr marL="0" indent="0">
              <a:buNone/>
            </a:pPr>
            <a:r>
              <a:rPr lang="en-US" sz="2400" dirty="0" smtClean="0">
                <a:solidFill>
                  <a:schemeClr val="accent1"/>
                </a:solidFill>
                <a:latin typeface="Courier" charset="0"/>
                <a:ea typeface="Courier" charset="0"/>
                <a:cs typeface="Courier" charset="0"/>
              </a:rPr>
              <a:t>A = 42             # A :: Number</a:t>
            </a:r>
            <a:br>
              <a:rPr lang="en-US" sz="2400" dirty="0" smtClean="0">
                <a:solidFill>
                  <a:schemeClr val="accent1"/>
                </a:solidFill>
                <a:latin typeface="Courier" charset="0"/>
                <a:ea typeface="Courier" charset="0"/>
                <a:cs typeface="Courier" charset="0"/>
              </a:rPr>
            </a:br>
            <a:r>
              <a:rPr lang="en-US" sz="2400" dirty="0" smtClean="0">
                <a:solidFill>
                  <a:schemeClr val="accent1"/>
                </a:solidFill>
                <a:latin typeface="Courier" charset="0"/>
                <a:ea typeface="Courier" charset="0"/>
                <a:cs typeface="Courier" charset="0"/>
              </a:rPr>
              <a:t>B = “buffalo”      # B :: String</a:t>
            </a:r>
          </a:p>
          <a:p>
            <a:pPr marL="0" indent="0">
              <a:buNone/>
            </a:pPr>
            <a:r>
              <a:rPr lang="en-US" sz="2400" dirty="0" smtClean="0">
                <a:solidFill>
                  <a:schemeClr val="accent1"/>
                </a:solidFill>
                <a:latin typeface="Courier" charset="0"/>
                <a:ea typeface="Courier" charset="0"/>
                <a:cs typeface="Courier" charset="0"/>
              </a:rPr>
              <a:t>C = 2 * 2</a:t>
            </a:r>
          </a:p>
          <a:p>
            <a:pPr marL="0" indent="0">
              <a:buNone/>
            </a:pPr>
            <a:r>
              <a:rPr lang="en-US" sz="2400" dirty="0" smtClean="0">
                <a:solidFill>
                  <a:schemeClr val="accent1"/>
                </a:solidFill>
                <a:latin typeface="Courier" charset="0"/>
                <a:ea typeface="Courier" charset="0"/>
                <a:cs typeface="Courier" charset="0"/>
              </a:rPr>
              <a:t>D = 42 </a:t>
            </a:r>
            <a:r>
              <a:rPr lang="mr-IN" sz="2400" dirty="0" smtClean="0">
                <a:solidFill>
                  <a:schemeClr val="accent1"/>
                </a:solidFill>
                <a:latin typeface="Courier" charset="0"/>
                <a:ea typeface="Courier" charset="0"/>
                <a:cs typeface="Courier" charset="0"/>
              </a:rPr>
              <a:t>–</a:t>
            </a:r>
            <a:r>
              <a:rPr lang="en-US" sz="2400" dirty="0" smtClean="0">
                <a:solidFill>
                  <a:schemeClr val="accent1"/>
                </a:solidFill>
                <a:latin typeface="Courier" charset="0"/>
                <a:ea typeface="Courier" charset="0"/>
                <a:cs typeface="Courier" charset="0"/>
              </a:rPr>
              <a:t> A</a:t>
            </a:r>
          </a:p>
          <a:p>
            <a:pPr marL="0" indent="0">
              <a:buNone/>
            </a:pPr>
            <a:endParaRPr lang="en-US" sz="2400" dirty="0">
              <a:latin typeface="Courier New" charset="0"/>
              <a:ea typeface="Courier New" charset="0"/>
              <a:cs typeface="Courier New" charset="0"/>
            </a:endParaRPr>
          </a:p>
          <a:p>
            <a:r>
              <a:rPr lang="en-US" sz="2400" dirty="0"/>
              <a:t>Turn to page </a:t>
            </a:r>
            <a:r>
              <a:rPr lang="en-US" sz="2400" dirty="0" smtClean="0"/>
              <a:t>4</a:t>
            </a:r>
            <a:r>
              <a:rPr lang="mr-IN" sz="2400" dirty="0" smtClean="0"/>
              <a:t>…</a:t>
            </a:r>
            <a:endParaRPr lang="en-US" sz="2400" dirty="0"/>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
        <p:nvSpPr>
          <p:cNvPr id="4" name="Rectangle 3"/>
          <p:cNvSpPr/>
          <p:nvPr/>
        </p:nvSpPr>
        <p:spPr>
          <a:xfrm>
            <a:off x="3781544" y="3634085"/>
            <a:ext cx="2581156" cy="461665"/>
          </a:xfrm>
          <a:prstGeom prst="rect">
            <a:avLst/>
          </a:prstGeom>
        </p:spPr>
        <p:txBody>
          <a:bodyPr wrap="none">
            <a:spAutoFit/>
          </a:bodyPr>
          <a:lstStyle/>
          <a:p>
            <a:r>
              <a:rPr lang="en-US" dirty="0">
                <a:solidFill>
                  <a:schemeClr val="accent1"/>
                </a:solidFill>
                <a:latin typeface="Courier" charset="0"/>
                <a:ea typeface="Courier" charset="0"/>
                <a:cs typeface="Courier" charset="0"/>
              </a:rPr>
              <a:t># C :: Number</a:t>
            </a:r>
            <a:endParaRPr lang="en-US" dirty="0"/>
          </a:p>
        </p:txBody>
      </p:sp>
      <p:sp>
        <p:nvSpPr>
          <p:cNvPr id="6" name="Rectangle 5"/>
          <p:cNvSpPr/>
          <p:nvPr/>
        </p:nvSpPr>
        <p:spPr>
          <a:xfrm>
            <a:off x="3781544" y="4053185"/>
            <a:ext cx="2581156" cy="461665"/>
          </a:xfrm>
          <a:prstGeom prst="rect">
            <a:avLst/>
          </a:prstGeom>
        </p:spPr>
        <p:txBody>
          <a:bodyPr wrap="none">
            <a:spAutoFit/>
          </a:bodyPr>
          <a:lstStyle/>
          <a:p>
            <a:r>
              <a:rPr lang="en-US" dirty="0">
                <a:solidFill>
                  <a:schemeClr val="accent1"/>
                </a:solidFill>
                <a:latin typeface="Courier" charset="0"/>
                <a:ea typeface="Courier" charset="0"/>
                <a:cs typeface="Courier" charset="0"/>
              </a:rPr>
              <a:t># </a:t>
            </a:r>
            <a:r>
              <a:rPr lang="en-US" dirty="0" smtClean="0">
                <a:solidFill>
                  <a:schemeClr val="accent1"/>
                </a:solidFill>
                <a:latin typeface="Courier" charset="0"/>
                <a:ea typeface="Courier" charset="0"/>
                <a:cs typeface="Courier" charset="0"/>
              </a:rPr>
              <a:t>D </a:t>
            </a:r>
            <a:r>
              <a:rPr lang="en-US" dirty="0">
                <a:solidFill>
                  <a:schemeClr val="accent1"/>
                </a:solidFill>
                <a:latin typeface="Courier" charset="0"/>
                <a:ea typeface="Courier" charset="0"/>
                <a:cs typeface="Courier" charset="0"/>
              </a:rPr>
              <a:t>:: Number</a:t>
            </a:r>
            <a:endParaRPr lang="en-US" dirty="0"/>
          </a:p>
        </p:txBody>
      </p:sp>
    </p:spTree>
    <p:extLst>
      <p:ext uri="{BB962C8B-B14F-4D97-AF65-F5344CB8AC3E}">
        <p14:creationId xmlns:p14="http://schemas.microsoft.com/office/powerpoint/2010/main" val="1794512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xEl>
                                              <p:pRg st="3" end="3"/>
                                            </p:txEl>
                                          </p:spTgt>
                                        </p:tgtEl>
                                        <p:attrNameLst>
                                          <p:attrName>style.visibility</p:attrName>
                                        </p:attrNameLst>
                                      </p:cBhvr>
                                      <p:to>
                                        <p:strVal val="visible"/>
                                      </p:to>
                                    </p:set>
                                    <p:animEffect transition="in" filter="fade">
                                      <p:cBhvr>
                                        <p:cTn id="17" dur="500"/>
                                        <p:tgtEl>
                                          <p:spTgt spid="9">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xEl>
                                              <p:pRg st="4" end="4"/>
                                            </p:txEl>
                                          </p:spTgt>
                                        </p:tgtEl>
                                        <p:attrNameLst>
                                          <p:attrName>style.visibility</p:attrName>
                                        </p:attrNameLst>
                                      </p:cBhvr>
                                      <p:to>
                                        <p:strVal val="visible"/>
                                      </p:to>
                                    </p:set>
                                    <p:animEffect transition="in" filter="fade">
                                      <p:cBhvr>
                                        <p:cTn id="22" dur="500"/>
                                        <p:tgtEl>
                                          <p:spTgt spid="9">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xEl>
                                              <p:pRg st="5" end="5"/>
                                            </p:txEl>
                                          </p:spTgt>
                                        </p:tgtEl>
                                        <p:attrNameLst>
                                          <p:attrName>style.visibility</p:attrName>
                                        </p:attrNameLst>
                                      </p:cBhvr>
                                      <p:to>
                                        <p:strVal val="visible"/>
                                      </p:to>
                                    </p:set>
                                    <p:animEffect transition="in" filter="fade">
                                      <p:cBhvr>
                                        <p:cTn id="27" dur="500"/>
                                        <p:tgtEl>
                                          <p:spTgt spid="9">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9">
                                            <p:txEl>
                                              <p:pRg st="7" end="7"/>
                                            </p:txEl>
                                          </p:spTgt>
                                        </p:tgtEl>
                                        <p:attrNameLst>
                                          <p:attrName>style.visibility</p:attrName>
                                        </p:attrNameLst>
                                      </p:cBhvr>
                                      <p:to>
                                        <p:strVal val="visible"/>
                                      </p:to>
                                    </p:set>
                                    <p:animEffect transition="in" filter="fade">
                                      <p:cBhvr>
                                        <p:cTn id="32" dur="500"/>
                                        <p:tgtEl>
                                          <p:spTgt spid="9">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gtEl>
                                        <p:attrNameLst>
                                          <p:attrName>style.visibility</p:attrName>
                                        </p:attrNameLst>
                                      </p:cBhvr>
                                      <p:to>
                                        <p:strVal val="visible"/>
                                      </p:to>
                                    </p:set>
                                    <p:animEffect transition="in" filter="fade">
                                      <p:cBhvr>
                                        <p:cTn id="37" dur="500"/>
                                        <p:tgtEl>
                                          <p:spTgt spid="4"/>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6"/>
                                        </p:tgtEl>
                                        <p:attrNameLst>
                                          <p:attrName>style.visibility</p:attrName>
                                        </p:attrNameLst>
                                      </p:cBhvr>
                                      <p:to>
                                        <p:strVal val="visible"/>
                                      </p:to>
                                    </p:set>
                                    <p:animEffect transition="in" filter="fade">
                                      <p:cBhvr>
                                        <p:cTn id="4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P spid="4" grpId="0"/>
      <p:bldP spid="6"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Unit 2</a:t>
            </a:r>
          </a:p>
        </p:txBody>
      </p:sp>
    </p:spTree>
  </p:cSld>
  <p:clrMapOvr>
    <a:masterClrMapping/>
  </p:clrMapOv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The </a:t>
            </a:r>
            <a:r>
              <a:rPr lang="en-US" dirty="0" smtClean="0">
                <a:latin typeface="Courier New" charset="0"/>
                <a:ea typeface="Courier New" charset="0"/>
                <a:cs typeface="Courier New" charset="0"/>
              </a:rPr>
              <a:t>animals</a:t>
            </a:r>
            <a:r>
              <a:rPr lang="en-US" dirty="0" smtClean="0"/>
              <a:t> dataset</a:t>
            </a:r>
            <a:endParaRPr lang="en-US" dirty="0"/>
          </a:p>
        </p:txBody>
      </p:sp>
      <p:sp>
        <p:nvSpPr>
          <p:cNvPr id="4" name="Rectangle 3"/>
          <p:cNvSpPr>
            <a:spLocks noChangeArrowheads="1"/>
          </p:cNvSpPr>
          <p:nvPr/>
        </p:nvSpPr>
        <p:spPr bwMode="auto">
          <a:xfrm>
            <a:off x="304800" y="1819275"/>
            <a:ext cx="8610600" cy="1135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altLang="en-US" sz="2400" dirty="0" smtClean="0">
                <a:latin typeface="Arial" charset="0"/>
                <a:ea typeface="Arial" charset="0"/>
                <a:cs typeface="Arial" charset="0"/>
              </a:rPr>
              <a:t>Open the </a:t>
            </a:r>
            <a:r>
              <a:rPr lang="en-US" altLang="en-US" sz="2400" dirty="0" smtClean="0">
                <a:latin typeface="Arial" charset="0"/>
                <a:ea typeface="Arial" charset="0"/>
                <a:cs typeface="Arial" charset="0"/>
                <a:hlinkClick r:id="rId2"/>
              </a:rPr>
              <a:t>Animals spreadsheet</a:t>
            </a:r>
            <a:endParaRPr lang="en-US" altLang="en-US" sz="2000" dirty="0" smtClean="0">
              <a:latin typeface="Arial" charset="0"/>
              <a:ea typeface="Arial" charset="0"/>
              <a:cs typeface="Arial" charset="0"/>
            </a:endParaRPr>
          </a:p>
          <a:p>
            <a:pPr marL="342900" indent="-342900" eaLnBrk="1" hangingPunct="1">
              <a:spcAft>
                <a:spcPts val="1800"/>
              </a:spcAft>
              <a:buClr>
                <a:srgbClr val="4C4C4C"/>
              </a:buClr>
              <a:buSzTx/>
            </a:pPr>
            <a:r>
              <a:rPr lang="en-US" altLang="en-US" sz="2400" dirty="0" smtClean="0">
                <a:latin typeface="Arial" charset="0"/>
                <a:ea typeface="Arial" charset="0"/>
                <a:cs typeface="Arial" charset="0"/>
              </a:rPr>
              <a:t>Open </a:t>
            </a:r>
            <a:r>
              <a:rPr lang="en-US" altLang="en-US" sz="2400" dirty="0">
                <a:latin typeface="Arial" charset="0"/>
                <a:ea typeface="Arial" charset="0"/>
                <a:cs typeface="Arial" charset="0"/>
              </a:rPr>
              <a:t>the </a:t>
            </a:r>
            <a:r>
              <a:rPr lang="en-US" altLang="en-US" sz="2400" dirty="0" smtClean="0">
                <a:latin typeface="Arial" charset="0"/>
                <a:ea typeface="Arial" charset="0"/>
                <a:cs typeface="Arial" charset="0"/>
                <a:hlinkClick r:id="rId3"/>
              </a:rPr>
              <a:t>Animals </a:t>
            </a:r>
            <a:r>
              <a:rPr lang="en-US" altLang="en-US" sz="2400" dirty="0">
                <a:latin typeface="Arial" charset="0"/>
                <a:ea typeface="Arial" charset="0"/>
                <a:cs typeface="Arial" charset="0"/>
                <a:hlinkClick r:id="rId3"/>
              </a:rPr>
              <a:t>Starter </a:t>
            </a:r>
            <a:r>
              <a:rPr lang="en-US" altLang="en-US" sz="2400" dirty="0" smtClean="0">
                <a:latin typeface="Arial" charset="0"/>
                <a:ea typeface="Arial" charset="0"/>
                <a:cs typeface="Arial" charset="0"/>
                <a:hlinkClick r:id="rId3"/>
              </a:rPr>
              <a:t>File</a:t>
            </a:r>
            <a:r>
              <a:rPr lang="en-US" altLang="en-US" sz="2400" dirty="0" smtClean="0">
                <a:latin typeface="Arial" charset="0"/>
                <a:ea typeface="Arial" charset="0"/>
                <a:cs typeface="Arial" charset="0"/>
              </a:rPr>
              <a:t>, save a copy, &amp; click “Run”</a:t>
            </a:r>
            <a:endParaRPr lang="en-US" altLang="en-US" sz="2400" dirty="0">
              <a:latin typeface="Arial" charset="0"/>
              <a:ea typeface="Arial" charset="0"/>
              <a:cs typeface="Arial" charset="0"/>
            </a:endParaRP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
        <p:nvSpPr>
          <p:cNvPr id="5" name="Rectangle 4"/>
          <p:cNvSpPr/>
          <p:nvPr/>
        </p:nvSpPr>
        <p:spPr>
          <a:xfrm>
            <a:off x="304800" y="2971800"/>
            <a:ext cx="8686800" cy="2308324"/>
          </a:xfrm>
          <a:prstGeom prst="rect">
            <a:avLst/>
          </a:prstGeom>
        </p:spPr>
        <p:txBody>
          <a:bodyPr wrap="square">
            <a:spAutoFit/>
          </a:bodyPr>
          <a:lstStyle/>
          <a:p>
            <a:r>
              <a:rPr lang="en-US" sz="1800" b="1" dirty="0">
                <a:solidFill>
                  <a:schemeClr val="accent1"/>
                </a:solidFill>
                <a:latin typeface="Courier New" charset="0"/>
                <a:ea typeface="Courier New" charset="0"/>
                <a:cs typeface="Courier New" charset="0"/>
              </a:rPr>
              <a:t>include </a:t>
            </a:r>
            <a:r>
              <a:rPr lang="en-US" sz="1800" dirty="0" err="1" smtClean="0">
                <a:solidFill>
                  <a:schemeClr val="accent1"/>
                </a:solidFill>
                <a:latin typeface="Courier New" charset="0"/>
                <a:ea typeface="Courier New" charset="0"/>
                <a:cs typeface="Courier New" charset="0"/>
              </a:rPr>
              <a:t>gdrive</a:t>
            </a:r>
            <a:r>
              <a:rPr lang="en-US" sz="1800" dirty="0" smtClean="0">
                <a:solidFill>
                  <a:schemeClr val="accent1"/>
                </a:solidFill>
                <a:latin typeface="Courier New" charset="0"/>
                <a:ea typeface="Courier New" charset="0"/>
                <a:cs typeface="Courier New" charset="0"/>
              </a:rPr>
              <a:t>-sheets</a:t>
            </a:r>
          </a:p>
          <a:p>
            <a:r>
              <a:rPr lang="en-US" sz="1800" b="1" dirty="0" smtClean="0">
                <a:solidFill>
                  <a:schemeClr val="accent1"/>
                </a:solidFill>
                <a:latin typeface="Courier New" charset="0"/>
                <a:ea typeface="Courier New" charset="0"/>
                <a:cs typeface="Courier New" charset="0"/>
              </a:rPr>
              <a:t>include</a:t>
            </a:r>
            <a:r>
              <a:rPr lang="en-US" sz="1800" dirty="0" smtClean="0">
                <a:solidFill>
                  <a:schemeClr val="accent1"/>
                </a:solidFill>
                <a:latin typeface="Courier New" charset="0"/>
                <a:ea typeface="Courier New" charset="0"/>
                <a:cs typeface="Courier New" charset="0"/>
              </a:rPr>
              <a:t> tables</a:t>
            </a:r>
          </a:p>
          <a:p>
            <a:r>
              <a:rPr lang="en-US" sz="1800" b="1" dirty="0" smtClean="0">
                <a:solidFill>
                  <a:schemeClr val="accent1"/>
                </a:solidFill>
                <a:latin typeface="Courier New" charset="0"/>
                <a:ea typeface="Courier New" charset="0"/>
                <a:cs typeface="Courier New" charset="0"/>
              </a:rPr>
              <a:t>include</a:t>
            </a:r>
            <a:r>
              <a:rPr lang="en-US" sz="1800" dirty="0" smtClean="0">
                <a:solidFill>
                  <a:schemeClr val="accent1"/>
                </a:solidFill>
                <a:latin typeface="Courier New" charset="0"/>
                <a:ea typeface="Courier New" charset="0"/>
                <a:cs typeface="Courier New" charset="0"/>
              </a:rPr>
              <a:t> image</a:t>
            </a:r>
          </a:p>
          <a:p>
            <a:endParaRPr lang="en-US" sz="1800" dirty="0">
              <a:solidFill>
                <a:schemeClr val="accent1"/>
              </a:solidFill>
              <a:latin typeface="Courier New" charset="0"/>
              <a:ea typeface="Courier New" charset="0"/>
              <a:cs typeface="Courier New" charset="0"/>
            </a:endParaRPr>
          </a:p>
          <a:p>
            <a:r>
              <a:rPr lang="en-US" sz="1800" dirty="0">
                <a:solidFill>
                  <a:schemeClr val="accent6"/>
                </a:solidFill>
                <a:latin typeface="Courier New" charset="0"/>
                <a:ea typeface="Courier New" charset="0"/>
                <a:cs typeface="Courier New" charset="0"/>
              </a:rPr>
              <a:t># load the 'pets' sheet as a table called </a:t>
            </a:r>
            <a:r>
              <a:rPr lang="en-US" sz="1800" dirty="0" smtClean="0">
                <a:solidFill>
                  <a:schemeClr val="accent6"/>
                </a:solidFill>
                <a:latin typeface="Courier New" charset="0"/>
                <a:ea typeface="Courier New" charset="0"/>
                <a:cs typeface="Courier New" charset="0"/>
              </a:rPr>
              <a:t>animals</a:t>
            </a:r>
          </a:p>
          <a:p>
            <a:r>
              <a:rPr lang="en-US" sz="1800" dirty="0" smtClean="0">
                <a:solidFill>
                  <a:schemeClr val="accent1"/>
                </a:solidFill>
                <a:latin typeface="Courier New" charset="0"/>
                <a:ea typeface="Courier New" charset="0"/>
                <a:cs typeface="Courier New" charset="0"/>
              </a:rPr>
              <a:t>animals-table </a:t>
            </a:r>
            <a:r>
              <a:rPr lang="en-US" sz="1800" dirty="0">
                <a:solidFill>
                  <a:schemeClr val="accent1"/>
                </a:solidFill>
                <a:latin typeface="Courier New" charset="0"/>
                <a:ea typeface="Courier New" charset="0"/>
                <a:cs typeface="Courier New" charset="0"/>
              </a:rPr>
              <a:t>= </a:t>
            </a:r>
            <a:r>
              <a:rPr lang="en-US" sz="1800" b="1" dirty="0">
                <a:solidFill>
                  <a:schemeClr val="accent1"/>
                </a:solidFill>
                <a:latin typeface="Courier New" charset="0"/>
                <a:ea typeface="Courier New" charset="0"/>
                <a:cs typeface="Courier New" charset="0"/>
              </a:rPr>
              <a:t>load-table: </a:t>
            </a:r>
            <a:r>
              <a:rPr lang="en-US" sz="1800" dirty="0">
                <a:solidFill>
                  <a:schemeClr val="accent1"/>
                </a:solidFill>
                <a:latin typeface="Courier New" charset="0"/>
                <a:ea typeface="Courier New" charset="0"/>
                <a:cs typeface="Courier New" charset="0"/>
              </a:rPr>
              <a:t>name, species, age, fixed, </a:t>
            </a:r>
            <a:r>
              <a:rPr lang="en-US" sz="1800" dirty="0" smtClean="0">
                <a:solidFill>
                  <a:schemeClr val="accent1"/>
                </a:solidFill>
                <a:latin typeface="Courier New" charset="0"/>
                <a:ea typeface="Courier New" charset="0"/>
                <a:cs typeface="Courier New" charset="0"/>
              </a:rPr>
              <a:t>legs</a:t>
            </a:r>
          </a:p>
          <a:p>
            <a:r>
              <a:rPr lang="en-US" sz="1800" dirty="0" smtClean="0">
                <a:solidFill>
                  <a:schemeClr val="accent1"/>
                </a:solidFill>
                <a:latin typeface="Courier New" charset="0"/>
                <a:ea typeface="Courier New" charset="0"/>
                <a:cs typeface="Courier New" charset="0"/>
              </a:rPr>
              <a:t>  </a:t>
            </a:r>
            <a:r>
              <a:rPr lang="en-US" sz="1800" b="1" dirty="0">
                <a:solidFill>
                  <a:schemeClr val="accent1"/>
                </a:solidFill>
                <a:latin typeface="Courier New" charset="0"/>
                <a:ea typeface="Courier New" charset="0"/>
                <a:cs typeface="Courier New" charset="0"/>
              </a:rPr>
              <a:t>source:</a:t>
            </a:r>
            <a:r>
              <a:rPr lang="en-US" sz="1800" dirty="0">
                <a:solidFill>
                  <a:schemeClr val="accent1"/>
                </a:solidFill>
                <a:latin typeface="Courier New" charset="0"/>
                <a:ea typeface="Courier New" charset="0"/>
                <a:cs typeface="Courier New" charset="0"/>
              </a:rPr>
              <a:t> pets-</a:t>
            </a:r>
            <a:r>
              <a:rPr lang="en-US" sz="1800" dirty="0" err="1">
                <a:solidFill>
                  <a:schemeClr val="accent1"/>
                </a:solidFill>
                <a:latin typeface="Courier New" charset="0"/>
                <a:ea typeface="Courier New" charset="0"/>
                <a:cs typeface="Courier New" charset="0"/>
              </a:rPr>
              <a:t>sheet.sheet</a:t>
            </a:r>
            <a:r>
              <a:rPr lang="en-US" sz="1800" dirty="0">
                <a:solidFill>
                  <a:schemeClr val="accent1"/>
                </a:solidFill>
                <a:latin typeface="Courier New" charset="0"/>
                <a:ea typeface="Courier New" charset="0"/>
                <a:cs typeface="Courier New" charset="0"/>
              </a:rPr>
              <a:t>-by-name("pets", true</a:t>
            </a:r>
            <a:r>
              <a:rPr lang="en-US" sz="1800" dirty="0" smtClean="0">
                <a:solidFill>
                  <a:schemeClr val="accent1"/>
                </a:solidFill>
                <a:latin typeface="Courier New" charset="0"/>
                <a:ea typeface="Courier New" charset="0"/>
                <a:cs typeface="Courier New" charset="0"/>
              </a:rPr>
              <a:t>)</a:t>
            </a:r>
            <a:br>
              <a:rPr lang="en-US" sz="1800" dirty="0" smtClean="0">
                <a:solidFill>
                  <a:schemeClr val="accent1"/>
                </a:solidFill>
                <a:latin typeface="Courier New" charset="0"/>
                <a:ea typeface="Courier New" charset="0"/>
                <a:cs typeface="Courier New" charset="0"/>
              </a:rPr>
            </a:br>
            <a:r>
              <a:rPr lang="en-US" sz="1800" b="1" dirty="0" smtClean="0">
                <a:solidFill>
                  <a:schemeClr val="accent1"/>
                </a:solidFill>
                <a:latin typeface="Courier New" charset="0"/>
                <a:ea typeface="Courier New" charset="0"/>
                <a:cs typeface="Courier New" charset="0"/>
              </a:rPr>
              <a:t>end</a:t>
            </a:r>
            <a:endParaRPr lang="en-US" sz="1800" b="1" dirty="0">
              <a:solidFill>
                <a:schemeClr val="accent1"/>
              </a:solidFill>
              <a:latin typeface="Courier New" charset="0"/>
              <a:ea typeface="Courier New" charset="0"/>
              <a:cs typeface="Courier New" charset="0"/>
            </a:endParaRPr>
          </a:p>
        </p:txBody>
      </p:sp>
      <p:sp>
        <p:nvSpPr>
          <p:cNvPr id="8" name="Rectangle 7"/>
          <p:cNvSpPr>
            <a:spLocks noChangeArrowheads="1"/>
          </p:cNvSpPr>
          <p:nvPr/>
        </p:nvSpPr>
        <p:spPr bwMode="auto">
          <a:xfrm>
            <a:off x="304800" y="5256924"/>
            <a:ext cx="8610600" cy="1135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altLang="en-US" sz="2400" dirty="0" smtClean="0">
                <a:latin typeface="Arial" charset="0"/>
                <a:ea typeface="Arial" charset="0"/>
                <a:cs typeface="Arial" charset="0"/>
              </a:rPr>
              <a:t>Type </a:t>
            </a:r>
            <a:r>
              <a:rPr lang="en-US" altLang="en-US" sz="2400" dirty="0" smtClean="0">
                <a:latin typeface="Courier New" charset="0"/>
                <a:ea typeface="Courier New" charset="0"/>
                <a:cs typeface="Courier New" charset="0"/>
              </a:rPr>
              <a:t>animals-table</a:t>
            </a:r>
            <a:r>
              <a:rPr lang="en-US" altLang="en-US" sz="2400" dirty="0" smtClean="0">
                <a:latin typeface="Arial" charset="0"/>
                <a:ea typeface="Arial" charset="0"/>
                <a:cs typeface="Arial" charset="0"/>
              </a:rPr>
              <a:t> into the Interactions Area</a:t>
            </a:r>
            <a:endParaRPr lang="en-US" altLang="en-US" sz="2000" dirty="0" smtClean="0">
              <a:latin typeface="Arial" charset="0"/>
              <a:ea typeface="Arial" charset="0"/>
              <a:cs typeface="Arial" charset="0"/>
            </a:endParaRPr>
          </a:p>
          <a:p>
            <a:pPr marL="342900" indent="-342900" eaLnBrk="1" hangingPunct="1">
              <a:spcAft>
                <a:spcPts val="1800"/>
              </a:spcAft>
              <a:buClr>
                <a:srgbClr val="4C4C4C"/>
              </a:buClr>
              <a:buSzTx/>
            </a:pPr>
            <a:r>
              <a:rPr lang="en-US" altLang="en-US" sz="2400" dirty="0" smtClean="0">
                <a:latin typeface="Arial" charset="0"/>
                <a:ea typeface="Arial" charset="0"/>
                <a:cs typeface="Arial" charset="0"/>
              </a:rPr>
              <a:t>Complete Page 7</a:t>
            </a:r>
            <a:endParaRPr lang="en-US" altLang="en-US" sz="2400" dirty="0">
              <a:latin typeface="Arial" charset="0"/>
              <a:ea typeface="Arial" charset="0"/>
              <a:cs typeface="Arial" charset="0"/>
            </a:endParaRPr>
          </a:p>
        </p:txBody>
      </p:sp>
    </p:spTree>
    <p:extLst>
      <p:ext uri="{BB962C8B-B14F-4D97-AF65-F5344CB8AC3E}">
        <p14:creationId xmlns:p14="http://schemas.microsoft.com/office/powerpoint/2010/main" val="482606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xEl>
                                              <p:pRg st="0" end="0"/>
                                            </p:txEl>
                                          </p:spTgt>
                                        </p:tgtEl>
                                        <p:attrNameLst>
                                          <p:attrName>style.visibility</p:attrName>
                                        </p:attrNameLst>
                                      </p:cBhvr>
                                      <p:to>
                                        <p:strVal val="visible"/>
                                      </p:to>
                                    </p:set>
                                    <p:animEffect transition="in" filter="fade">
                                      <p:cBhvr>
                                        <p:cTn id="17" dur="500"/>
                                        <p:tgtEl>
                                          <p:spTgt spid="8">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xEl>
                                              <p:pRg st="1" end="1"/>
                                            </p:txEl>
                                          </p:spTgt>
                                        </p:tgtEl>
                                        <p:attrNameLst>
                                          <p:attrName>style.visibility</p:attrName>
                                        </p:attrNameLst>
                                      </p:cBhvr>
                                      <p:to>
                                        <p:strVal val="visible"/>
                                      </p:to>
                                    </p:set>
                                    <p:animEffect transition="in" filter="fade">
                                      <p:cBhvr>
                                        <p:cTn id="22" dur="500"/>
                                        <p:tgtEl>
                                          <p:spTgt spid="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8"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Defining Values</a:t>
            </a:r>
            <a:endParaRPr lang="en-US" dirty="0"/>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
        <p:nvSpPr>
          <p:cNvPr id="9" name="Content Placeholder 2"/>
          <p:cNvSpPr>
            <a:spLocks noGrp="1"/>
          </p:cNvSpPr>
          <p:nvPr>
            <p:ph idx="1"/>
          </p:nvPr>
        </p:nvSpPr>
        <p:spPr>
          <a:xfrm>
            <a:off x="293077" y="1554163"/>
            <a:ext cx="8698524" cy="3265487"/>
          </a:xfrm>
        </p:spPr>
        <p:txBody>
          <a:bodyPr/>
          <a:lstStyle/>
          <a:p>
            <a:pPr marL="0" indent="0">
              <a:buNone/>
            </a:pPr>
            <a:r>
              <a:rPr lang="en-US" sz="2600" b="1" dirty="0" smtClean="0"/>
              <a:t>Math:  </a:t>
            </a:r>
            <a:r>
              <a:rPr lang="en-US" sz="2600" i="1" dirty="0" smtClean="0">
                <a:latin typeface="Courier New" charset="0"/>
                <a:ea typeface="Courier New" charset="0"/>
                <a:cs typeface="Courier New" charset="0"/>
              </a:rPr>
              <a:t>x = 4</a:t>
            </a:r>
          </a:p>
          <a:p>
            <a:pPr marL="0" indent="0">
              <a:buNone/>
            </a:pPr>
            <a:r>
              <a:rPr lang="en-US" sz="2600" b="1" dirty="0" err="1" smtClean="0"/>
              <a:t>Pyret</a:t>
            </a:r>
            <a:r>
              <a:rPr lang="en-US" sz="2600" b="1" dirty="0" smtClean="0"/>
              <a:t>:</a:t>
            </a:r>
            <a:endParaRPr lang="en-US" sz="2100" dirty="0">
              <a:solidFill>
                <a:schemeClr val="accent1"/>
              </a:solidFill>
              <a:latin typeface="Courier New" charset="0"/>
              <a:ea typeface="Courier New" charset="0"/>
              <a:cs typeface="Courier New" charset="0"/>
            </a:endParaRPr>
          </a:p>
          <a:p>
            <a:pPr marL="0" indent="0">
              <a:buNone/>
            </a:pPr>
            <a:r>
              <a:rPr lang="en-US" sz="2100" dirty="0" smtClean="0">
                <a:solidFill>
                  <a:schemeClr val="accent1"/>
                </a:solidFill>
                <a:latin typeface="Courier New" charset="0"/>
                <a:ea typeface="Courier New" charset="0"/>
                <a:cs typeface="Courier New" charset="0"/>
              </a:rPr>
              <a:t>x = 4</a:t>
            </a:r>
          </a:p>
          <a:p>
            <a:pPr marL="0" indent="0">
              <a:buNone/>
            </a:pPr>
            <a:r>
              <a:rPr lang="en-US" sz="2100" dirty="0" smtClean="0">
                <a:solidFill>
                  <a:schemeClr val="accent1"/>
                </a:solidFill>
                <a:latin typeface="Courier New" charset="0"/>
                <a:ea typeface="Courier New" charset="0"/>
                <a:cs typeface="Courier New" charset="0"/>
              </a:rPr>
              <a:t>name = “Nancy”</a:t>
            </a:r>
          </a:p>
          <a:p>
            <a:pPr marL="0" indent="0">
              <a:buNone/>
            </a:pPr>
            <a:r>
              <a:rPr lang="en-US" sz="2100" dirty="0" err="1" smtClean="0">
                <a:solidFill>
                  <a:schemeClr val="accent1"/>
                </a:solidFill>
                <a:latin typeface="Courier New" charset="0"/>
                <a:ea typeface="Courier New" charset="0"/>
                <a:cs typeface="Courier New" charset="0"/>
              </a:rPr>
              <a:t>img</a:t>
            </a:r>
            <a:r>
              <a:rPr lang="en-US" sz="2100" dirty="0" smtClean="0">
                <a:solidFill>
                  <a:schemeClr val="accent1"/>
                </a:solidFill>
                <a:latin typeface="Courier New" charset="0"/>
                <a:ea typeface="Courier New" charset="0"/>
                <a:cs typeface="Courier New" charset="0"/>
              </a:rPr>
              <a:t> = triangle(10, “solid”, “red”)</a:t>
            </a:r>
          </a:p>
          <a:p>
            <a:pPr marL="0" indent="0">
              <a:buNone/>
            </a:pPr>
            <a:endParaRPr lang="en-US" dirty="0">
              <a:latin typeface="Courier New" charset="0"/>
              <a:ea typeface="Courier New" charset="0"/>
              <a:cs typeface="Courier New" charset="0"/>
            </a:endParaRPr>
          </a:p>
          <a:p>
            <a:pPr marL="0" indent="0">
              <a:buNone/>
            </a:pPr>
            <a:r>
              <a:rPr lang="en-US" sz="2600" dirty="0" smtClean="0"/>
              <a:t>Define some values for different types!</a:t>
            </a:r>
          </a:p>
          <a:p>
            <a:pPr marL="0" indent="0">
              <a:buNone/>
            </a:pPr>
            <a:r>
              <a:rPr lang="en-US" sz="2100" dirty="0" smtClean="0">
                <a:solidFill>
                  <a:schemeClr val="accent1"/>
                </a:solidFill>
                <a:latin typeface="Courier New" charset="0"/>
                <a:ea typeface="Courier New" charset="0"/>
                <a:cs typeface="Courier New" charset="0"/>
              </a:rPr>
              <a:t>mittens = get-row(animals-table, 3)</a:t>
            </a:r>
          </a:p>
          <a:p>
            <a:pPr marL="0" indent="0">
              <a:buNone/>
            </a:pPr>
            <a:endParaRPr lang="en-US" sz="2400" dirty="0" smtClean="0"/>
          </a:p>
          <a:p>
            <a:pPr marL="0" indent="0">
              <a:buNone/>
            </a:pPr>
            <a:r>
              <a:rPr lang="en-US" sz="2400" dirty="0" smtClean="0"/>
              <a:t>Define two new animals, using the appropriate names</a:t>
            </a:r>
            <a:endParaRPr lang="en-US" sz="2400" dirty="0"/>
          </a:p>
          <a:p>
            <a:pPr marL="0" indent="0">
              <a:buNone/>
            </a:pPr>
            <a:endParaRPr lang="en-US" sz="2100" dirty="0">
              <a:solidFill>
                <a:schemeClr val="accent1"/>
              </a:solidFill>
              <a:latin typeface="Courier New" charset="0"/>
              <a:ea typeface="Courier New" charset="0"/>
              <a:cs typeface="Courier New" charset="0"/>
            </a:endParaRPr>
          </a:p>
          <a:p>
            <a:pPr marL="0" indent="0">
              <a:buNone/>
            </a:pPr>
            <a:endParaRPr lang="en-US" sz="2600" dirty="0" smtClean="0"/>
          </a:p>
        </p:txBody>
      </p:sp>
    </p:spTree>
    <p:extLst>
      <p:ext uri="{BB962C8B-B14F-4D97-AF65-F5344CB8AC3E}">
        <p14:creationId xmlns:p14="http://schemas.microsoft.com/office/powerpoint/2010/main" val="679870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fade">
                                      <p:cBhvr>
                                        <p:cTn id="17" dur="500"/>
                                        <p:tgtEl>
                                          <p:spTgt spid="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
                                            <p:txEl>
                                              <p:pRg st="3" end="3"/>
                                            </p:txEl>
                                          </p:spTgt>
                                        </p:tgtEl>
                                        <p:attrNameLst>
                                          <p:attrName>style.visibility</p:attrName>
                                        </p:attrNameLst>
                                      </p:cBhvr>
                                      <p:to>
                                        <p:strVal val="visible"/>
                                      </p:to>
                                    </p:set>
                                    <p:animEffect transition="in" filter="fade">
                                      <p:cBhvr>
                                        <p:cTn id="22" dur="500"/>
                                        <p:tgtEl>
                                          <p:spTgt spid="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
                                            <p:txEl>
                                              <p:pRg st="4" end="4"/>
                                            </p:txEl>
                                          </p:spTgt>
                                        </p:tgtEl>
                                        <p:attrNameLst>
                                          <p:attrName>style.visibility</p:attrName>
                                        </p:attrNameLst>
                                      </p:cBhvr>
                                      <p:to>
                                        <p:strVal val="visible"/>
                                      </p:to>
                                    </p:set>
                                    <p:animEffect transition="in" filter="fade">
                                      <p:cBhvr>
                                        <p:cTn id="27" dur="500"/>
                                        <p:tgtEl>
                                          <p:spTgt spid="9">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9">
                                            <p:txEl>
                                              <p:pRg st="6" end="6"/>
                                            </p:txEl>
                                          </p:spTgt>
                                        </p:tgtEl>
                                        <p:attrNameLst>
                                          <p:attrName>style.visibility</p:attrName>
                                        </p:attrNameLst>
                                      </p:cBhvr>
                                      <p:to>
                                        <p:strVal val="visible"/>
                                      </p:to>
                                    </p:set>
                                    <p:animEffect transition="in" filter="fade">
                                      <p:cBhvr>
                                        <p:cTn id="32" dur="500"/>
                                        <p:tgtEl>
                                          <p:spTgt spid="9">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9">
                                            <p:txEl>
                                              <p:pRg st="7" end="7"/>
                                            </p:txEl>
                                          </p:spTgt>
                                        </p:tgtEl>
                                        <p:attrNameLst>
                                          <p:attrName>style.visibility</p:attrName>
                                        </p:attrNameLst>
                                      </p:cBhvr>
                                      <p:to>
                                        <p:strVal val="visible"/>
                                      </p:to>
                                    </p:set>
                                    <p:animEffect transition="in" filter="fade">
                                      <p:cBhvr>
                                        <p:cTn id="37" dur="500"/>
                                        <p:tgtEl>
                                          <p:spTgt spid="9">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9">
                                            <p:txEl>
                                              <p:pRg st="9" end="9"/>
                                            </p:txEl>
                                          </p:spTgt>
                                        </p:tgtEl>
                                        <p:attrNameLst>
                                          <p:attrName>style.visibility</p:attrName>
                                        </p:attrNameLst>
                                      </p:cBhvr>
                                      <p:to>
                                        <p:strVal val="visible"/>
                                      </p:to>
                                    </p:set>
                                    <p:animEffect transition="in" filter="fade">
                                      <p:cBhvr>
                                        <p:cTn id="42" dur="500"/>
                                        <p:tgtEl>
                                          <p:spTgt spid="9">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9400" y="47297"/>
            <a:ext cx="8686800" cy="838200"/>
          </a:xfrm>
        </p:spPr>
        <p:txBody>
          <a:bodyPr/>
          <a:lstStyle/>
          <a:p>
            <a:pPr>
              <a:defRPr/>
            </a:pPr>
            <a:r>
              <a:rPr lang="en-US" dirty="0" smtClean="0"/>
              <a:t>Defining Functions</a:t>
            </a:r>
            <a:endParaRPr lang="en-US" dirty="0"/>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pic>
        <p:nvPicPr>
          <p:cNvPr id="5" name="Picture 4"/>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52400" y="2552700"/>
            <a:ext cx="8813800" cy="3921125"/>
          </a:xfrm>
          <a:prstGeom prst="rect">
            <a:avLst/>
          </a:prstGeom>
        </p:spPr>
      </p:pic>
      <p:sp>
        <p:nvSpPr>
          <p:cNvPr id="6" name="TextBox 5"/>
          <p:cNvSpPr txBox="1"/>
          <p:nvPr/>
        </p:nvSpPr>
        <p:spPr>
          <a:xfrm>
            <a:off x="304800" y="1600200"/>
            <a:ext cx="8661400" cy="830997"/>
          </a:xfrm>
          <a:prstGeom prst="rect">
            <a:avLst/>
          </a:prstGeom>
          <a:noFill/>
        </p:spPr>
        <p:txBody>
          <a:bodyPr wrap="square" rtlCol="0">
            <a:spAutoFit/>
          </a:bodyPr>
          <a:lstStyle/>
          <a:p>
            <a:r>
              <a:rPr lang="en-US" i="1" dirty="0" smtClean="0">
                <a:solidFill>
                  <a:schemeClr val="bg1"/>
                </a:solidFill>
              </a:rPr>
              <a:t>Define a function called birth-year, which calculates the year an animal was born.</a:t>
            </a:r>
            <a:endParaRPr lang="en-US" i="1" dirty="0">
              <a:solidFill>
                <a:schemeClr val="bg1"/>
              </a:solidFill>
            </a:endParaRPr>
          </a:p>
        </p:txBody>
      </p:sp>
      <p:sp>
        <p:nvSpPr>
          <p:cNvPr id="7" name="Rectangle 6"/>
          <p:cNvSpPr/>
          <p:nvPr/>
        </p:nvSpPr>
        <p:spPr>
          <a:xfrm>
            <a:off x="557362" y="2667000"/>
            <a:ext cx="1723549" cy="400110"/>
          </a:xfrm>
          <a:prstGeom prst="rect">
            <a:avLst/>
          </a:prstGeom>
        </p:spPr>
        <p:txBody>
          <a:bodyPr wrap="none">
            <a:spAutoFit/>
          </a:bodyPr>
          <a:lstStyle/>
          <a:p>
            <a:r>
              <a:rPr lang="en-US" sz="2000" i="1" dirty="0" smtClean="0">
                <a:solidFill>
                  <a:schemeClr val="bg1"/>
                </a:solidFill>
                <a:latin typeface="Courier New" charset="0"/>
                <a:ea typeface="Courier New" charset="0"/>
                <a:cs typeface="Courier New" charset="0"/>
              </a:rPr>
              <a:t>birth-year</a:t>
            </a:r>
            <a:endParaRPr lang="en-US" sz="2000" dirty="0">
              <a:latin typeface="Courier New" charset="0"/>
              <a:ea typeface="Courier New" charset="0"/>
              <a:cs typeface="Courier New" charset="0"/>
            </a:endParaRPr>
          </a:p>
        </p:txBody>
      </p:sp>
      <p:sp>
        <p:nvSpPr>
          <p:cNvPr id="10" name="Rectangle 9"/>
          <p:cNvSpPr/>
          <p:nvPr/>
        </p:nvSpPr>
        <p:spPr>
          <a:xfrm>
            <a:off x="2943074" y="2695833"/>
            <a:ext cx="3229126" cy="400110"/>
          </a:xfrm>
          <a:prstGeom prst="rect">
            <a:avLst/>
          </a:prstGeom>
        </p:spPr>
        <p:txBody>
          <a:bodyPr wrap="square">
            <a:spAutoFit/>
          </a:bodyPr>
          <a:lstStyle/>
          <a:p>
            <a:pPr algn="ctr"/>
            <a:r>
              <a:rPr lang="en-US" sz="2000" i="1" dirty="0" smtClean="0">
                <a:solidFill>
                  <a:schemeClr val="bg1"/>
                </a:solidFill>
                <a:latin typeface="Courier New" charset="0"/>
                <a:ea typeface="Courier New" charset="0"/>
                <a:cs typeface="Courier New" charset="0"/>
              </a:rPr>
              <a:t>(</a:t>
            </a:r>
            <a:r>
              <a:rPr lang="en-US" sz="2000" i="1" dirty="0">
                <a:solidFill>
                  <a:schemeClr val="bg1"/>
                </a:solidFill>
                <a:latin typeface="Courier New" charset="0"/>
                <a:ea typeface="Courier New" charset="0"/>
                <a:cs typeface="Courier New" charset="0"/>
              </a:rPr>
              <a:t>animal</a:t>
            </a:r>
            <a:r>
              <a:rPr lang="en-US" sz="2000" i="1" dirty="0" smtClean="0">
                <a:solidFill>
                  <a:schemeClr val="bg1"/>
                </a:solidFill>
                <a:latin typeface="Courier New" charset="0"/>
                <a:ea typeface="Courier New" charset="0"/>
                <a:cs typeface="Courier New" charset="0"/>
              </a:rPr>
              <a:t> :: Row)</a:t>
            </a:r>
            <a:endParaRPr lang="en-US" sz="2000" dirty="0">
              <a:latin typeface="Courier New" charset="0"/>
              <a:ea typeface="Courier New" charset="0"/>
              <a:cs typeface="Courier New" charset="0"/>
            </a:endParaRPr>
          </a:p>
        </p:txBody>
      </p:sp>
      <p:sp>
        <p:nvSpPr>
          <p:cNvPr id="11" name="Rectangle 10"/>
          <p:cNvSpPr/>
          <p:nvPr/>
        </p:nvSpPr>
        <p:spPr>
          <a:xfrm>
            <a:off x="6962280" y="2695832"/>
            <a:ext cx="1107996" cy="400110"/>
          </a:xfrm>
          <a:prstGeom prst="rect">
            <a:avLst/>
          </a:prstGeom>
        </p:spPr>
        <p:txBody>
          <a:bodyPr wrap="none">
            <a:spAutoFit/>
          </a:bodyPr>
          <a:lstStyle/>
          <a:p>
            <a:r>
              <a:rPr lang="en-US" sz="2000" i="1" dirty="0" smtClean="0">
                <a:solidFill>
                  <a:schemeClr val="bg1"/>
                </a:solidFill>
                <a:latin typeface="Courier New" charset="0"/>
                <a:ea typeface="Courier New" charset="0"/>
                <a:cs typeface="Courier New" charset="0"/>
              </a:rPr>
              <a:t>Number</a:t>
            </a:r>
            <a:endParaRPr lang="en-US" sz="2000" dirty="0">
              <a:latin typeface="Courier New" charset="0"/>
              <a:ea typeface="Courier New" charset="0"/>
              <a:cs typeface="Courier New" charset="0"/>
            </a:endParaRPr>
          </a:p>
        </p:txBody>
      </p:sp>
      <p:sp>
        <p:nvSpPr>
          <p:cNvPr id="8" name="Rectangle 7"/>
          <p:cNvSpPr/>
          <p:nvPr/>
        </p:nvSpPr>
        <p:spPr>
          <a:xfrm>
            <a:off x="457200" y="3352800"/>
            <a:ext cx="8408838" cy="353943"/>
          </a:xfrm>
          <a:prstGeom prst="rect">
            <a:avLst/>
          </a:prstGeom>
        </p:spPr>
        <p:txBody>
          <a:bodyPr wrap="square">
            <a:spAutoFit/>
          </a:bodyPr>
          <a:lstStyle/>
          <a:p>
            <a:r>
              <a:rPr lang="en-US" sz="1700" dirty="0">
                <a:solidFill>
                  <a:schemeClr val="bg1"/>
                </a:solidFill>
                <a:latin typeface="Courier New" charset="0"/>
                <a:ea typeface="Courier New" charset="0"/>
                <a:cs typeface="Courier New" charset="0"/>
              </a:rPr>
              <a:t>Consumes an animal, </a:t>
            </a:r>
            <a:r>
              <a:rPr lang="en-US" sz="1700" dirty="0" smtClean="0">
                <a:solidFill>
                  <a:schemeClr val="bg1"/>
                </a:solidFill>
                <a:latin typeface="Courier New" charset="0"/>
                <a:ea typeface="Courier New" charset="0"/>
                <a:cs typeface="Courier New" charset="0"/>
              </a:rPr>
              <a:t>compute 2018-age to </a:t>
            </a:r>
            <a:r>
              <a:rPr lang="en-US" sz="1700" dirty="0">
                <a:solidFill>
                  <a:schemeClr val="bg1"/>
                </a:solidFill>
                <a:latin typeface="Courier New" charset="0"/>
                <a:ea typeface="Courier New" charset="0"/>
                <a:cs typeface="Courier New" charset="0"/>
              </a:rPr>
              <a:t>produce the birth-year </a:t>
            </a:r>
          </a:p>
        </p:txBody>
      </p:sp>
      <p:sp>
        <p:nvSpPr>
          <p:cNvPr id="12" name="Rectangle 11"/>
          <p:cNvSpPr/>
          <p:nvPr/>
        </p:nvSpPr>
        <p:spPr>
          <a:xfrm>
            <a:off x="562451" y="2667000"/>
            <a:ext cx="1723549" cy="400110"/>
          </a:xfrm>
          <a:prstGeom prst="rect">
            <a:avLst/>
          </a:prstGeom>
        </p:spPr>
        <p:txBody>
          <a:bodyPr wrap="none">
            <a:spAutoFit/>
          </a:bodyPr>
          <a:lstStyle/>
          <a:p>
            <a:r>
              <a:rPr lang="en-US" sz="2000" i="1" dirty="0" smtClean="0">
                <a:solidFill>
                  <a:schemeClr val="bg1"/>
                </a:solidFill>
                <a:latin typeface="Courier New" charset="0"/>
                <a:ea typeface="Courier New" charset="0"/>
                <a:cs typeface="Courier New" charset="0"/>
              </a:rPr>
              <a:t>birth-year</a:t>
            </a:r>
            <a:endParaRPr lang="en-US" sz="2000" dirty="0">
              <a:latin typeface="Courier New" charset="0"/>
              <a:ea typeface="Courier New" charset="0"/>
              <a:cs typeface="Courier New" charset="0"/>
            </a:endParaRPr>
          </a:p>
        </p:txBody>
      </p:sp>
      <p:sp>
        <p:nvSpPr>
          <p:cNvPr id="13" name="Rectangle 12"/>
          <p:cNvSpPr/>
          <p:nvPr/>
        </p:nvSpPr>
        <p:spPr>
          <a:xfrm>
            <a:off x="2728031" y="4219832"/>
            <a:ext cx="1261884" cy="400110"/>
          </a:xfrm>
          <a:prstGeom prst="rect">
            <a:avLst/>
          </a:prstGeom>
        </p:spPr>
        <p:txBody>
          <a:bodyPr wrap="none">
            <a:spAutoFit/>
          </a:bodyPr>
          <a:lstStyle/>
          <a:p>
            <a:r>
              <a:rPr lang="en-US" sz="2000" i="1" dirty="0" smtClean="0">
                <a:solidFill>
                  <a:schemeClr val="bg1"/>
                </a:solidFill>
                <a:latin typeface="Courier New" charset="0"/>
                <a:ea typeface="Courier New" charset="0"/>
                <a:cs typeface="Courier New" charset="0"/>
              </a:rPr>
              <a:t>mittens</a:t>
            </a:r>
            <a:endParaRPr lang="en-US" sz="2000" dirty="0">
              <a:latin typeface="Courier New" charset="0"/>
              <a:ea typeface="Courier New" charset="0"/>
              <a:cs typeface="Courier New" charset="0"/>
            </a:endParaRPr>
          </a:p>
        </p:txBody>
      </p:sp>
      <p:sp>
        <p:nvSpPr>
          <p:cNvPr id="14" name="Rectangle 13"/>
          <p:cNvSpPr/>
          <p:nvPr/>
        </p:nvSpPr>
        <p:spPr>
          <a:xfrm>
            <a:off x="4800600" y="4200913"/>
            <a:ext cx="3962400" cy="400110"/>
          </a:xfrm>
          <a:prstGeom prst="rect">
            <a:avLst/>
          </a:prstGeom>
        </p:spPr>
        <p:txBody>
          <a:bodyPr wrap="square">
            <a:spAutoFit/>
          </a:bodyPr>
          <a:lstStyle/>
          <a:p>
            <a:r>
              <a:rPr lang="en-US" sz="2000" i="1" dirty="0" smtClean="0">
                <a:solidFill>
                  <a:schemeClr val="bg1"/>
                </a:solidFill>
                <a:latin typeface="Courier New" charset="0"/>
                <a:ea typeface="Courier New" charset="0"/>
                <a:cs typeface="Courier New" charset="0"/>
              </a:rPr>
              <a:t>2018 </a:t>
            </a:r>
            <a:r>
              <a:rPr lang="mr-IN" sz="2000" i="1" dirty="0" smtClean="0">
                <a:solidFill>
                  <a:schemeClr val="bg1"/>
                </a:solidFill>
                <a:latin typeface="Courier New" charset="0"/>
                <a:ea typeface="Courier New" charset="0"/>
                <a:cs typeface="Courier New" charset="0"/>
              </a:rPr>
              <a:t>–</a:t>
            </a:r>
            <a:r>
              <a:rPr lang="en-US" sz="2000" i="1" dirty="0" smtClean="0">
                <a:solidFill>
                  <a:schemeClr val="bg1"/>
                </a:solidFill>
                <a:latin typeface="Courier New" charset="0"/>
                <a:ea typeface="Courier New" charset="0"/>
                <a:cs typeface="Courier New" charset="0"/>
              </a:rPr>
              <a:t> mittens[“age”]</a:t>
            </a:r>
            <a:endParaRPr lang="en-US" sz="2000" dirty="0">
              <a:latin typeface="Courier New" charset="0"/>
              <a:ea typeface="Courier New" charset="0"/>
              <a:cs typeface="Courier New" charset="0"/>
            </a:endParaRPr>
          </a:p>
        </p:txBody>
      </p:sp>
      <p:cxnSp>
        <p:nvCxnSpPr>
          <p:cNvPr id="16" name="Straight Arrow Connector 15"/>
          <p:cNvCxnSpPr/>
          <p:nvPr/>
        </p:nvCxnSpPr>
        <p:spPr>
          <a:xfrm flipH="1">
            <a:off x="3581400" y="2971800"/>
            <a:ext cx="990600" cy="122911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flipH="1">
            <a:off x="6477000" y="3095942"/>
            <a:ext cx="1039278" cy="112389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24" name="Group 23"/>
          <p:cNvGrpSpPr/>
          <p:nvPr/>
        </p:nvGrpSpPr>
        <p:grpSpPr>
          <a:xfrm>
            <a:off x="557362" y="3352800"/>
            <a:ext cx="8205638" cy="848113"/>
            <a:chOff x="557362" y="3352800"/>
            <a:chExt cx="8205638" cy="848113"/>
          </a:xfrm>
        </p:grpSpPr>
        <p:cxnSp>
          <p:nvCxnSpPr>
            <p:cNvPr id="21" name="Straight Arrow Connector 20"/>
            <p:cNvCxnSpPr/>
            <p:nvPr/>
          </p:nvCxnSpPr>
          <p:spPr>
            <a:xfrm flipH="1">
              <a:off x="7620000" y="3657887"/>
              <a:ext cx="233657" cy="54302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3" name="Rectangle 22"/>
            <p:cNvSpPr/>
            <p:nvPr/>
          </p:nvSpPr>
          <p:spPr>
            <a:xfrm>
              <a:off x="557362" y="3352800"/>
              <a:ext cx="8205638" cy="305087"/>
            </a:xfrm>
            <a:prstGeom prst="rect">
              <a:avLst/>
            </a:prstGeom>
            <a:noFill/>
            <a:ln w="381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5" name="Rectangle 24"/>
          <p:cNvSpPr/>
          <p:nvPr/>
        </p:nvSpPr>
        <p:spPr>
          <a:xfrm>
            <a:off x="2743200" y="4819519"/>
            <a:ext cx="800219" cy="400110"/>
          </a:xfrm>
          <a:prstGeom prst="rect">
            <a:avLst/>
          </a:prstGeom>
        </p:spPr>
        <p:txBody>
          <a:bodyPr wrap="none">
            <a:spAutoFit/>
          </a:bodyPr>
          <a:lstStyle/>
          <a:p>
            <a:r>
              <a:rPr lang="en-US" sz="2000" i="1" dirty="0" smtClean="0">
                <a:solidFill>
                  <a:schemeClr val="bg1"/>
                </a:solidFill>
                <a:latin typeface="Courier New" charset="0"/>
                <a:ea typeface="Courier New" charset="0"/>
                <a:cs typeface="Courier New" charset="0"/>
              </a:rPr>
              <a:t>nori</a:t>
            </a:r>
            <a:endParaRPr lang="en-US" sz="2000" dirty="0">
              <a:latin typeface="Courier New" charset="0"/>
              <a:ea typeface="Courier New" charset="0"/>
              <a:cs typeface="Courier New" charset="0"/>
            </a:endParaRPr>
          </a:p>
        </p:txBody>
      </p:sp>
      <p:sp>
        <p:nvSpPr>
          <p:cNvPr id="26" name="Rectangle 25"/>
          <p:cNvSpPr/>
          <p:nvPr/>
        </p:nvSpPr>
        <p:spPr>
          <a:xfrm>
            <a:off x="4815769" y="4800600"/>
            <a:ext cx="3962400" cy="400110"/>
          </a:xfrm>
          <a:prstGeom prst="rect">
            <a:avLst/>
          </a:prstGeom>
        </p:spPr>
        <p:txBody>
          <a:bodyPr wrap="square">
            <a:spAutoFit/>
          </a:bodyPr>
          <a:lstStyle/>
          <a:p>
            <a:r>
              <a:rPr lang="en-US" sz="2000" i="1" dirty="0" smtClean="0">
                <a:solidFill>
                  <a:schemeClr val="bg1"/>
                </a:solidFill>
                <a:latin typeface="Courier New" charset="0"/>
                <a:ea typeface="Courier New" charset="0"/>
                <a:cs typeface="Courier New" charset="0"/>
              </a:rPr>
              <a:t>2018 </a:t>
            </a:r>
            <a:r>
              <a:rPr lang="mr-IN" sz="2000" i="1" dirty="0" smtClean="0">
                <a:solidFill>
                  <a:schemeClr val="bg1"/>
                </a:solidFill>
                <a:latin typeface="Courier New" charset="0"/>
                <a:ea typeface="Courier New" charset="0"/>
                <a:cs typeface="Courier New" charset="0"/>
              </a:rPr>
              <a:t>–</a:t>
            </a:r>
            <a:r>
              <a:rPr lang="en-US" sz="2000" i="1" dirty="0" smtClean="0">
                <a:solidFill>
                  <a:schemeClr val="bg1"/>
                </a:solidFill>
                <a:latin typeface="Courier New" charset="0"/>
                <a:ea typeface="Courier New" charset="0"/>
                <a:cs typeface="Courier New" charset="0"/>
              </a:rPr>
              <a:t> nori[“age”]</a:t>
            </a:r>
            <a:endParaRPr lang="en-US" sz="2000" dirty="0">
              <a:latin typeface="Courier New" charset="0"/>
              <a:ea typeface="Courier New" charset="0"/>
              <a:cs typeface="Courier New" charset="0"/>
            </a:endParaRPr>
          </a:p>
        </p:txBody>
      </p:sp>
      <p:sp>
        <p:nvSpPr>
          <p:cNvPr id="27" name="Rectangle 26"/>
          <p:cNvSpPr/>
          <p:nvPr/>
        </p:nvSpPr>
        <p:spPr>
          <a:xfrm>
            <a:off x="838200" y="4794619"/>
            <a:ext cx="1723549" cy="400110"/>
          </a:xfrm>
          <a:prstGeom prst="rect">
            <a:avLst/>
          </a:prstGeom>
        </p:spPr>
        <p:txBody>
          <a:bodyPr wrap="none">
            <a:spAutoFit/>
          </a:bodyPr>
          <a:lstStyle/>
          <a:p>
            <a:r>
              <a:rPr lang="en-US" sz="2000" i="1" dirty="0">
                <a:solidFill>
                  <a:schemeClr val="bg1"/>
                </a:solidFill>
                <a:latin typeface="Courier New" charset="0"/>
                <a:ea typeface="Courier New" charset="0"/>
                <a:cs typeface="Courier New" charset="0"/>
              </a:rPr>
              <a:t>b</a:t>
            </a:r>
            <a:r>
              <a:rPr lang="en-US" sz="2000" i="1" dirty="0" smtClean="0">
                <a:solidFill>
                  <a:schemeClr val="bg1"/>
                </a:solidFill>
                <a:latin typeface="Courier New" charset="0"/>
                <a:ea typeface="Courier New" charset="0"/>
                <a:cs typeface="Courier New" charset="0"/>
              </a:rPr>
              <a:t>irth-year</a:t>
            </a:r>
            <a:endParaRPr lang="en-US" sz="2000" dirty="0">
              <a:latin typeface="Courier New" charset="0"/>
              <a:ea typeface="Courier New" charset="0"/>
              <a:cs typeface="Courier New" charset="0"/>
            </a:endParaRPr>
          </a:p>
        </p:txBody>
      </p:sp>
      <p:grpSp>
        <p:nvGrpSpPr>
          <p:cNvPr id="33" name="Group 32"/>
          <p:cNvGrpSpPr/>
          <p:nvPr/>
        </p:nvGrpSpPr>
        <p:grpSpPr>
          <a:xfrm>
            <a:off x="2741427" y="4136225"/>
            <a:ext cx="4358930" cy="1071892"/>
            <a:chOff x="2741427" y="4136225"/>
            <a:chExt cx="4358930" cy="1071892"/>
          </a:xfrm>
        </p:grpSpPr>
        <p:sp>
          <p:nvSpPr>
            <p:cNvPr id="29" name="Rounded Rectangle 28"/>
            <p:cNvSpPr/>
            <p:nvPr/>
          </p:nvSpPr>
          <p:spPr>
            <a:xfrm>
              <a:off x="2743200" y="4191000"/>
              <a:ext cx="1246715" cy="483717"/>
            </a:xfrm>
            <a:prstGeom prst="roundRect">
              <a:avLst/>
            </a:prstGeom>
            <a:noFill/>
            <a:ln w="571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ounded Rectangle 29"/>
            <p:cNvSpPr/>
            <p:nvPr/>
          </p:nvSpPr>
          <p:spPr>
            <a:xfrm>
              <a:off x="2741427" y="4724400"/>
              <a:ext cx="801992" cy="483717"/>
            </a:xfrm>
            <a:prstGeom prst="roundRect">
              <a:avLst/>
            </a:prstGeom>
            <a:noFill/>
            <a:ln w="571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ounded Rectangle 30"/>
            <p:cNvSpPr/>
            <p:nvPr/>
          </p:nvSpPr>
          <p:spPr>
            <a:xfrm>
              <a:off x="5943600" y="4724400"/>
              <a:ext cx="713315" cy="483717"/>
            </a:xfrm>
            <a:prstGeom prst="roundRect">
              <a:avLst/>
            </a:prstGeom>
            <a:noFill/>
            <a:ln w="571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ounded Rectangle 31"/>
            <p:cNvSpPr/>
            <p:nvPr/>
          </p:nvSpPr>
          <p:spPr>
            <a:xfrm>
              <a:off x="5853642" y="4136225"/>
              <a:ext cx="1246715" cy="483717"/>
            </a:xfrm>
            <a:prstGeom prst="roundRect">
              <a:avLst/>
            </a:prstGeom>
            <a:noFill/>
            <a:ln w="571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5" name="Rectangle 34"/>
          <p:cNvSpPr/>
          <p:nvPr/>
        </p:nvSpPr>
        <p:spPr>
          <a:xfrm>
            <a:off x="3464004" y="2667000"/>
            <a:ext cx="1107996" cy="400110"/>
          </a:xfrm>
          <a:prstGeom prst="rect">
            <a:avLst/>
          </a:prstGeom>
        </p:spPr>
        <p:txBody>
          <a:bodyPr wrap="none">
            <a:spAutoFit/>
          </a:bodyPr>
          <a:lstStyle/>
          <a:p>
            <a:r>
              <a:rPr lang="en-US" sz="2000" i="1">
                <a:solidFill>
                  <a:schemeClr val="bg1"/>
                </a:solidFill>
                <a:latin typeface="Courier New" charset="0"/>
                <a:ea typeface="Courier New" charset="0"/>
                <a:cs typeface="Courier New" charset="0"/>
              </a:rPr>
              <a:t>animal</a:t>
            </a:r>
            <a:endParaRPr lang="en-US" sz="2000"/>
          </a:p>
        </p:txBody>
      </p:sp>
      <p:sp>
        <p:nvSpPr>
          <p:cNvPr id="36" name="Rectangle 35"/>
          <p:cNvSpPr/>
          <p:nvPr/>
        </p:nvSpPr>
        <p:spPr>
          <a:xfrm>
            <a:off x="552273" y="2667000"/>
            <a:ext cx="1723549" cy="400110"/>
          </a:xfrm>
          <a:prstGeom prst="rect">
            <a:avLst/>
          </a:prstGeom>
        </p:spPr>
        <p:txBody>
          <a:bodyPr wrap="none">
            <a:spAutoFit/>
          </a:bodyPr>
          <a:lstStyle/>
          <a:p>
            <a:r>
              <a:rPr lang="en-US" sz="2000" i="1" dirty="0" smtClean="0">
                <a:solidFill>
                  <a:schemeClr val="bg1"/>
                </a:solidFill>
                <a:latin typeface="Courier New" charset="0"/>
                <a:ea typeface="Courier New" charset="0"/>
                <a:cs typeface="Courier New" charset="0"/>
              </a:rPr>
              <a:t>birth-year</a:t>
            </a:r>
            <a:endParaRPr lang="en-US" sz="2000" dirty="0">
              <a:latin typeface="Courier New" charset="0"/>
              <a:ea typeface="Courier New" charset="0"/>
              <a:cs typeface="Courier New" charset="0"/>
            </a:endParaRPr>
          </a:p>
        </p:txBody>
      </p:sp>
      <p:sp>
        <p:nvSpPr>
          <p:cNvPr id="37" name="Rectangle 36"/>
          <p:cNvSpPr/>
          <p:nvPr/>
        </p:nvSpPr>
        <p:spPr>
          <a:xfrm>
            <a:off x="4812055" y="5519203"/>
            <a:ext cx="3262432" cy="400110"/>
          </a:xfrm>
          <a:prstGeom prst="rect">
            <a:avLst/>
          </a:prstGeom>
        </p:spPr>
        <p:txBody>
          <a:bodyPr wrap="none">
            <a:spAutoFit/>
          </a:bodyPr>
          <a:lstStyle/>
          <a:p>
            <a:r>
              <a:rPr lang="en-US" sz="2000" i="1" dirty="0">
                <a:solidFill>
                  <a:schemeClr val="bg1"/>
                </a:solidFill>
                <a:latin typeface="Courier New" charset="0"/>
                <a:ea typeface="Courier New" charset="0"/>
                <a:cs typeface="Courier New" charset="0"/>
              </a:rPr>
              <a:t>2018 </a:t>
            </a:r>
            <a:r>
              <a:rPr lang="mr-IN" sz="2000" i="1" dirty="0">
                <a:solidFill>
                  <a:schemeClr val="bg1"/>
                </a:solidFill>
                <a:latin typeface="Courier New" charset="0"/>
                <a:ea typeface="Courier New" charset="0"/>
                <a:cs typeface="Courier New" charset="0"/>
              </a:rPr>
              <a:t>–</a:t>
            </a:r>
            <a:r>
              <a:rPr lang="en-US" sz="2000" i="1" dirty="0">
                <a:solidFill>
                  <a:schemeClr val="bg1"/>
                </a:solidFill>
                <a:latin typeface="Courier New" charset="0"/>
                <a:ea typeface="Courier New" charset="0"/>
                <a:cs typeface="Courier New" charset="0"/>
              </a:rPr>
              <a:t> </a:t>
            </a:r>
            <a:r>
              <a:rPr lang="en-US" sz="2000" i="1" dirty="0" smtClean="0">
                <a:solidFill>
                  <a:schemeClr val="bg1"/>
                </a:solidFill>
                <a:latin typeface="Courier New" charset="0"/>
                <a:ea typeface="Courier New" charset="0"/>
                <a:cs typeface="Courier New" charset="0"/>
              </a:rPr>
              <a:t>animal[“</a:t>
            </a:r>
            <a:r>
              <a:rPr lang="en-US" sz="2000" i="1" dirty="0">
                <a:solidFill>
                  <a:schemeClr val="bg1"/>
                </a:solidFill>
                <a:latin typeface="Courier New" charset="0"/>
                <a:ea typeface="Courier New" charset="0"/>
                <a:cs typeface="Courier New" charset="0"/>
              </a:rPr>
              <a:t>age”]</a:t>
            </a:r>
            <a:endParaRPr lang="en-US" sz="2000" dirty="0">
              <a:latin typeface="Courier New" charset="0"/>
              <a:ea typeface="Courier New" charset="0"/>
              <a:cs typeface="Courier New" charset="0"/>
            </a:endParaRPr>
          </a:p>
        </p:txBody>
      </p:sp>
    </p:spTree>
    <p:extLst>
      <p:ext uri="{BB962C8B-B14F-4D97-AF65-F5344CB8AC3E}">
        <p14:creationId xmlns:p14="http://schemas.microsoft.com/office/powerpoint/2010/main" val="958112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par>
                                <p:cTn id="28" presetID="42" presetClass="path" presetSubtype="0" accel="50000" decel="50000" fill="hold" grpId="1" nodeType="withEffect">
                                  <p:stCondLst>
                                    <p:cond delay="0"/>
                                  </p:stCondLst>
                                  <p:childTnLst>
                                    <p:animMotion origin="layout" path="M 8.33333E-7 4.44444E-6 L 0.02934 0.2324 " pathEditMode="relative" rAng="0" ptsTypes="AA">
                                      <p:cBhvr>
                                        <p:cTn id="29" dur="2000" fill="hold"/>
                                        <p:tgtEl>
                                          <p:spTgt spid="12"/>
                                        </p:tgtEl>
                                        <p:attrNameLst>
                                          <p:attrName>ppt_x</p:attrName>
                                          <p:attrName>ppt_y</p:attrName>
                                        </p:attrNameLst>
                                      </p:cBhvr>
                                      <p:rCtr x="1458" y="11620"/>
                                    </p:animMotion>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500"/>
                                        <p:tgtEl>
                                          <p:spTgt spid="16"/>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fade">
                                      <p:cBhvr>
                                        <p:cTn id="39" dur="500"/>
                                        <p:tgtEl>
                                          <p:spTgt spid="13"/>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xit" presetSubtype="0" fill="hold" nodeType="clickEffect">
                                  <p:stCondLst>
                                    <p:cond delay="0"/>
                                  </p:stCondLst>
                                  <p:childTnLst>
                                    <p:animEffect transition="out" filter="fade">
                                      <p:cBhvr>
                                        <p:cTn id="43" dur="500"/>
                                        <p:tgtEl>
                                          <p:spTgt spid="16"/>
                                        </p:tgtEl>
                                      </p:cBhvr>
                                    </p:animEffect>
                                    <p:set>
                                      <p:cBhvr>
                                        <p:cTn id="44" dur="1" fill="hold">
                                          <p:stCondLst>
                                            <p:cond delay="499"/>
                                          </p:stCondLst>
                                        </p:cTn>
                                        <p:tgtEl>
                                          <p:spTgt spid="16"/>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17"/>
                                        </p:tgtEl>
                                        <p:attrNameLst>
                                          <p:attrName>style.visibility</p:attrName>
                                        </p:attrNameLst>
                                      </p:cBhvr>
                                      <p:to>
                                        <p:strVal val="visible"/>
                                      </p:to>
                                    </p:set>
                                    <p:animEffect transition="in" filter="fade">
                                      <p:cBhvr>
                                        <p:cTn id="49" dur="500"/>
                                        <p:tgtEl>
                                          <p:spTgt spid="17"/>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xit" presetSubtype="0" fill="hold" nodeType="clickEffect">
                                  <p:stCondLst>
                                    <p:cond delay="0"/>
                                  </p:stCondLst>
                                  <p:childTnLst>
                                    <p:animEffect transition="out" filter="fade">
                                      <p:cBhvr>
                                        <p:cTn id="53" dur="500"/>
                                        <p:tgtEl>
                                          <p:spTgt spid="17"/>
                                        </p:tgtEl>
                                      </p:cBhvr>
                                    </p:animEffect>
                                    <p:set>
                                      <p:cBhvr>
                                        <p:cTn id="54" dur="1" fill="hold">
                                          <p:stCondLst>
                                            <p:cond delay="499"/>
                                          </p:stCondLst>
                                        </p:cTn>
                                        <p:tgtEl>
                                          <p:spTgt spid="17"/>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24"/>
                                        </p:tgtEl>
                                        <p:attrNameLst>
                                          <p:attrName>style.visibility</p:attrName>
                                        </p:attrNameLst>
                                      </p:cBhvr>
                                      <p:to>
                                        <p:strVal val="visible"/>
                                      </p:to>
                                    </p:set>
                                    <p:animEffect transition="in" filter="fade">
                                      <p:cBhvr>
                                        <p:cTn id="59" dur="500"/>
                                        <p:tgtEl>
                                          <p:spTgt spid="24"/>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14"/>
                                        </p:tgtEl>
                                        <p:attrNameLst>
                                          <p:attrName>style.visibility</p:attrName>
                                        </p:attrNameLst>
                                      </p:cBhvr>
                                      <p:to>
                                        <p:strVal val="visible"/>
                                      </p:to>
                                    </p:set>
                                    <p:animEffect transition="in" filter="fade">
                                      <p:cBhvr>
                                        <p:cTn id="64" dur="500"/>
                                        <p:tgtEl>
                                          <p:spTgt spid="14"/>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xit" presetSubtype="0" fill="hold" nodeType="clickEffect">
                                  <p:stCondLst>
                                    <p:cond delay="0"/>
                                  </p:stCondLst>
                                  <p:childTnLst>
                                    <p:animEffect transition="out" filter="fade">
                                      <p:cBhvr>
                                        <p:cTn id="68" dur="500"/>
                                        <p:tgtEl>
                                          <p:spTgt spid="24"/>
                                        </p:tgtEl>
                                      </p:cBhvr>
                                    </p:animEffect>
                                    <p:set>
                                      <p:cBhvr>
                                        <p:cTn id="69" dur="1" fill="hold">
                                          <p:stCondLst>
                                            <p:cond delay="499"/>
                                          </p:stCondLst>
                                        </p:cTn>
                                        <p:tgtEl>
                                          <p:spTgt spid="24"/>
                                        </p:tgtEl>
                                        <p:attrNameLst>
                                          <p:attrName>style.visibility</p:attrName>
                                        </p:attrNameLst>
                                      </p:cBhvr>
                                      <p:to>
                                        <p:strVal val="hidden"/>
                                      </p:to>
                                    </p:se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27"/>
                                        </p:tgtEl>
                                        <p:attrNameLst>
                                          <p:attrName>style.visibility</p:attrName>
                                        </p:attrNameLst>
                                      </p:cBhvr>
                                      <p:to>
                                        <p:strVal val="visible"/>
                                      </p:to>
                                    </p:set>
                                    <p:animEffect transition="in" filter="fade">
                                      <p:cBhvr>
                                        <p:cTn id="74" dur="500"/>
                                        <p:tgtEl>
                                          <p:spTgt spid="27"/>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grpId="0" nodeType="clickEffect">
                                  <p:stCondLst>
                                    <p:cond delay="0"/>
                                  </p:stCondLst>
                                  <p:childTnLst>
                                    <p:set>
                                      <p:cBhvr>
                                        <p:cTn id="78" dur="1" fill="hold">
                                          <p:stCondLst>
                                            <p:cond delay="0"/>
                                          </p:stCondLst>
                                        </p:cTn>
                                        <p:tgtEl>
                                          <p:spTgt spid="25"/>
                                        </p:tgtEl>
                                        <p:attrNameLst>
                                          <p:attrName>style.visibility</p:attrName>
                                        </p:attrNameLst>
                                      </p:cBhvr>
                                      <p:to>
                                        <p:strVal val="visible"/>
                                      </p:to>
                                    </p:set>
                                    <p:animEffect transition="in" filter="fade">
                                      <p:cBhvr>
                                        <p:cTn id="79" dur="500"/>
                                        <p:tgtEl>
                                          <p:spTgt spid="25"/>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grpId="0" nodeType="clickEffect">
                                  <p:stCondLst>
                                    <p:cond delay="0"/>
                                  </p:stCondLst>
                                  <p:childTnLst>
                                    <p:set>
                                      <p:cBhvr>
                                        <p:cTn id="83" dur="1" fill="hold">
                                          <p:stCondLst>
                                            <p:cond delay="0"/>
                                          </p:stCondLst>
                                        </p:cTn>
                                        <p:tgtEl>
                                          <p:spTgt spid="26"/>
                                        </p:tgtEl>
                                        <p:attrNameLst>
                                          <p:attrName>style.visibility</p:attrName>
                                        </p:attrNameLst>
                                      </p:cBhvr>
                                      <p:to>
                                        <p:strVal val="visible"/>
                                      </p:to>
                                    </p:set>
                                    <p:animEffect transition="in" filter="fade">
                                      <p:cBhvr>
                                        <p:cTn id="84" dur="500"/>
                                        <p:tgtEl>
                                          <p:spTgt spid="26"/>
                                        </p:tgtEl>
                                      </p:cBhvr>
                                    </p:animEffect>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nodeType="clickEffect">
                                  <p:stCondLst>
                                    <p:cond delay="0"/>
                                  </p:stCondLst>
                                  <p:childTnLst>
                                    <p:set>
                                      <p:cBhvr>
                                        <p:cTn id="88" dur="1" fill="hold">
                                          <p:stCondLst>
                                            <p:cond delay="0"/>
                                          </p:stCondLst>
                                        </p:cTn>
                                        <p:tgtEl>
                                          <p:spTgt spid="33"/>
                                        </p:tgtEl>
                                        <p:attrNameLst>
                                          <p:attrName>style.visibility</p:attrName>
                                        </p:attrNameLst>
                                      </p:cBhvr>
                                      <p:to>
                                        <p:strVal val="visible"/>
                                      </p:to>
                                    </p:set>
                                    <p:animEffect transition="in" filter="fade">
                                      <p:cBhvr>
                                        <p:cTn id="89" dur="500"/>
                                        <p:tgtEl>
                                          <p:spTgt spid="33"/>
                                        </p:tgtEl>
                                      </p:cBhvr>
                                    </p:animEffect>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grpId="0" nodeType="clickEffect">
                                  <p:stCondLst>
                                    <p:cond delay="0"/>
                                  </p:stCondLst>
                                  <p:childTnLst>
                                    <p:set>
                                      <p:cBhvr>
                                        <p:cTn id="93" dur="1" fill="hold">
                                          <p:stCondLst>
                                            <p:cond delay="0"/>
                                          </p:stCondLst>
                                        </p:cTn>
                                        <p:tgtEl>
                                          <p:spTgt spid="36"/>
                                        </p:tgtEl>
                                        <p:attrNameLst>
                                          <p:attrName>style.visibility</p:attrName>
                                        </p:attrNameLst>
                                      </p:cBhvr>
                                      <p:to>
                                        <p:strVal val="visible"/>
                                      </p:to>
                                    </p:set>
                                    <p:animEffect transition="in" filter="fade">
                                      <p:cBhvr>
                                        <p:cTn id="94" dur="500"/>
                                        <p:tgtEl>
                                          <p:spTgt spid="36"/>
                                        </p:tgtEl>
                                      </p:cBhvr>
                                    </p:animEffect>
                                  </p:childTnLst>
                                </p:cTn>
                              </p:par>
                              <p:par>
                                <p:cTn id="95" presetID="42" presetClass="path" presetSubtype="0" accel="50000" decel="50000" fill="hold" grpId="1" nodeType="withEffect">
                                  <p:stCondLst>
                                    <p:cond delay="0"/>
                                  </p:stCondLst>
                                  <p:childTnLst>
                                    <p:animMotion origin="layout" path="M 2.5E-6 4.44444E-6 L 0.03455 0.41967 " pathEditMode="relative" rAng="0" ptsTypes="AA">
                                      <p:cBhvr>
                                        <p:cTn id="96" dur="2000" fill="hold"/>
                                        <p:tgtEl>
                                          <p:spTgt spid="36"/>
                                        </p:tgtEl>
                                        <p:attrNameLst>
                                          <p:attrName>ppt_x</p:attrName>
                                          <p:attrName>ppt_y</p:attrName>
                                        </p:attrNameLst>
                                      </p:cBhvr>
                                      <p:rCtr x="1719" y="20972"/>
                                    </p:animMotion>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grpId="1" nodeType="clickEffect">
                                  <p:stCondLst>
                                    <p:cond delay="0"/>
                                  </p:stCondLst>
                                  <p:childTnLst>
                                    <p:set>
                                      <p:cBhvr>
                                        <p:cTn id="100" dur="1" fill="hold">
                                          <p:stCondLst>
                                            <p:cond delay="0"/>
                                          </p:stCondLst>
                                        </p:cTn>
                                        <p:tgtEl>
                                          <p:spTgt spid="35"/>
                                        </p:tgtEl>
                                        <p:attrNameLst>
                                          <p:attrName>style.visibility</p:attrName>
                                        </p:attrNameLst>
                                      </p:cBhvr>
                                      <p:to>
                                        <p:strVal val="visible"/>
                                      </p:to>
                                    </p:set>
                                    <p:animEffect transition="in" filter="fade">
                                      <p:cBhvr>
                                        <p:cTn id="101" dur="500"/>
                                        <p:tgtEl>
                                          <p:spTgt spid="35"/>
                                        </p:tgtEl>
                                      </p:cBhvr>
                                    </p:animEffect>
                                  </p:childTnLst>
                                </p:cTn>
                              </p:par>
                              <p:par>
                                <p:cTn id="102" presetID="42" presetClass="path" presetSubtype="0" accel="50000" decel="50000" fill="hold" grpId="0" nodeType="withEffect">
                                  <p:stCondLst>
                                    <p:cond delay="0"/>
                                  </p:stCondLst>
                                  <p:childTnLst>
                                    <p:animMotion origin="layout" path="M -0.00399 4.44444E-6 L -0.06649 0.41967 " pathEditMode="relative" rAng="0" ptsTypes="AA">
                                      <p:cBhvr>
                                        <p:cTn id="103" dur="2000" fill="hold"/>
                                        <p:tgtEl>
                                          <p:spTgt spid="35"/>
                                        </p:tgtEl>
                                        <p:attrNameLst>
                                          <p:attrName>ppt_x</p:attrName>
                                          <p:attrName>ppt_y</p:attrName>
                                        </p:attrNameLst>
                                      </p:cBhvr>
                                      <p:rCtr x="-3125" y="20972"/>
                                    </p:animMotion>
                                  </p:childTnLst>
                                </p:cTn>
                              </p:par>
                            </p:childTnLst>
                          </p:cTn>
                        </p:par>
                      </p:childTnLst>
                    </p:cTn>
                  </p:par>
                  <p:par>
                    <p:cTn id="104" fill="hold">
                      <p:stCondLst>
                        <p:cond delay="indefinite"/>
                      </p:stCondLst>
                      <p:childTnLst>
                        <p:par>
                          <p:cTn id="105" fill="hold">
                            <p:stCondLst>
                              <p:cond delay="0"/>
                            </p:stCondLst>
                            <p:childTnLst>
                              <p:par>
                                <p:cTn id="106" presetID="10" presetClass="entr" presetSubtype="0" fill="hold" grpId="0" nodeType="clickEffect">
                                  <p:stCondLst>
                                    <p:cond delay="0"/>
                                  </p:stCondLst>
                                  <p:childTnLst>
                                    <p:set>
                                      <p:cBhvr>
                                        <p:cTn id="107" dur="1" fill="hold">
                                          <p:stCondLst>
                                            <p:cond delay="0"/>
                                          </p:stCondLst>
                                        </p:cTn>
                                        <p:tgtEl>
                                          <p:spTgt spid="37"/>
                                        </p:tgtEl>
                                        <p:attrNameLst>
                                          <p:attrName>style.visibility</p:attrName>
                                        </p:attrNameLst>
                                      </p:cBhvr>
                                      <p:to>
                                        <p:strVal val="visible"/>
                                      </p:to>
                                    </p:set>
                                    <p:animEffect transition="in" filter="fade">
                                      <p:cBhvr>
                                        <p:cTn id="108"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P spid="11" grpId="0"/>
      <p:bldP spid="8" grpId="0"/>
      <p:bldP spid="12" grpId="0"/>
      <p:bldP spid="12" grpId="1"/>
      <p:bldP spid="13" grpId="0"/>
      <p:bldP spid="14" grpId="0"/>
      <p:bldP spid="25" grpId="0"/>
      <p:bldP spid="26" grpId="0"/>
      <p:bldP spid="27" grpId="0"/>
      <p:bldP spid="35" grpId="0"/>
      <p:bldP spid="35" grpId="1"/>
      <p:bldP spid="36" grpId="0"/>
      <p:bldP spid="36" grpId="1"/>
      <p:bldP spid="37"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Defining Functions</a:t>
            </a:r>
            <a:endParaRPr lang="en-US" dirty="0"/>
          </a:p>
        </p:txBody>
      </p:sp>
      <p:sp>
        <p:nvSpPr>
          <p:cNvPr id="9" name="Content Placeholder 2"/>
          <p:cNvSpPr>
            <a:spLocks noGrp="1"/>
          </p:cNvSpPr>
          <p:nvPr>
            <p:ph idx="1"/>
          </p:nvPr>
        </p:nvSpPr>
        <p:spPr>
          <a:xfrm>
            <a:off x="304800" y="1554163"/>
            <a:ext cx="8686800" cy="4525962"/>
          </a:xfrm>
        </p:spPr>
        <p:txBody>
          <a:bodyPr/>
          <a:lstStyle/>
          <a:p>
            <a:pPr eaLnBrk="1" hangingPunct="1">
              <a:lnSpc>
                <a:spcPct val="150000"/>
              </a:lnSpc>
            </a:pPr>
            <a:r>
              <a:rPr lang="en-US" altLang="en-US" sz="2400" b="1" dirty="0" smtClean="0">
                <a:latin typeface="Helvetica" charset="0"/>
                <a:ea typeface="ＭＳ Ｐゴシック" charset="-128"/>
                <a:cs typeface="Helvetica" charset="0"/>
              </a:rPr>
              <a:t>Pages 8-10</a:t>
            </a:r>
            <a:r>
              <a:rPr lang="en-US" altLang="en-US" sz="2400" dirty="0" smtClean="0">
                <a:latin typeface="Helvetica" charset="0"/>
                <a:ea typeface="ＭＳ Ｐゴシック" charset="-128"/>
                <a:cs typeface="Helvetica" charset="0"/>
              </a:rPr>
              <a:t>: How many functions can you write? </a:t>
            </a:r>
          </a:p>
          <a:p>
            <a:pPr marL="457200" indent="-457200" eaLnBrk="1" hangingPunct="1">
              <a:lnSpc>
                <a:spcPct val="150000"/>
              </a:lnSpc>
              <a:buFont typeface="+mj-lt"/>
              <a:buAutoNum type="arabicPeriod"/>
            </a:pPr>
            <a:r>
              <a:rPr lang="en-US" altLang="en-US" sz="2400" dirty="0" smtClean="0">
                <a:latin typeface="Helvetica" charset="0"/>
                <a:ea typeface="ＭＳ Ｐゴシック" charset="-128"/>
                <a:cs typeface="Helvetica" charset="0"/>
              </a:rPr>
              <a:t>Scaffold problem-solving</a:t>
            </a:r>
          </a:p>
          <a:p>
            <a:pPr marL="457200" indent="-457200" eaLnBrk="1" hangingPunct="1">
              <a:lnSpc>
                <a:spcPct val="150000"/>
              </a:lnSpc>
              <a:buFont typeface="+mj-lt"/>
              <a:buAutoNum type="arabicPeriod"/>
            </a:pPr>
            <a:r>
              <a:rPr lang="en-US" altLang="en-US" sz="2400" dirty="0" smtClean="0">
                <a:latin typeface="Helvetica" charset="0"/>
                <a:ea typeface="ＭＳ Ｐゴシック" charset="-128"/>
                <a:cs typeface="Helvetica" charset="0"/>
              </a:rPr>
              <a:t>Multiple representations</a:t>
            </a:r>
          </a:p>
          <a:p>
            <a:pPr marL="457200" indent="-457200" eaLnBrk="1" hangingPunct="1">
              <a:lnSpc>
                <a:spcPct val="150000"/>
              </a:lnSpc>
              <a:buFont typeface="+mj-lt"/>
              <a:buAutoNum type="arabicPeriod"/>
            </a:pPr>
            <a:r>
              <a:rPr lang="en-US" altLang="en-US" sz="2400" dirty="0" smtClean="0">
                <a:latin typeface="Helvetica" charset="0"/>
                <a:ea typeface="ＭＳ Ｐゴシック" charset="-128"/>
                <a:cs typeface="Helvetica" charset="0"/>
              </a:rPr>
              <a:t>Make thinking explicit</a:t>
            </a:r>
          </a:p>
          <a:p>
            <a:pPr marL="457200" indent="-457200" eaLnBrk="1" hangingPunct="1">
              <a:lnSpc>
                <a:spcPct val="150000"/>
              </a:lnSpc>
              <a:buFont typeface="+mj-lt"/>
              <a:buAutoNum type="arabicPeriod"/>
            </a:pPr>
            <a:r>
              <a:rPr lang="en-US" altLang="en-US" sz="2400" dirty="0" smtClean="0">
                <a:latin typeface="Helvetica" charset="0"/>
                <a:ea typeface="ＭＳ Ｐゴシック" charset="-128"/>
                <a:cs typeface="Helvetica" charset="0"/>
              </a:rPr>
              <a:t>Pedagogical tool (battling, questioning, presenting)</a:t>
            </a:r>
            <a:endParaRPr lang="en-US" altLang="en-US" sz="2000" dirty="0" smtClean="0">
              <a:latin typeface="Helvetica" charset="0"/>
              <a:ea typeface="Helvetica" charset="0"/>
              <a:cs typeface="Helvetica" charset="0"/>
            </a:endParaRP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565458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fade">
                                      <p:cBhvr>
                                        <p:cTn id="17" dur="500"/>
                                        <p:tgtEl>
                                          <p:spTgt spid="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xEl>
                                              <p:pRg st="3" end="3"/>
                                            </p:txEl>
                                          </p:spTgt>
                                        </p:tgtEl>
                                        <p:attrNameLst>
                                          <p:attrName>style.visibility</p:attrName>
                                        </p:attrNameLst>
                                      </p:cBhvr>
                                      <p:to>
                                        <p:strVal val="visible"/>
                                      </p:to>
                                    </p:set>
                                    <p:animEffect transition="in" filter="fade">
                                      <p:cBhvr>
                                        <p:cTn id="22" dur="500"/>
                                        <p:tgtEl>
                                          <p:spTgt spid="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xEl>
                                              <p:pRg st="4" end="4"/>
                                            </p:txEl>
                                          </p:spTgt>
                                        </p:tgtEl>
                                        <p:attrNameLst>
                                          <p:attrName>style.visibility</p:attrName>
                                        </p:attrNameLst>
                                      </p:cBhvr>
                                      <p:to>
                                        <p:strVal val="visible"/>
                                      </p:to>
                                    </p:set>
                                    <p:animEffect transition="in" filter="fade">
                                      <p:cBhvr>
                                        <p:cTn id="27" dur="500"/>
                                        <p:tgtEl>
                                          <p:spTgt spid="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Project: Choose Your Dataset!</a:t>
            </a:r>
          </a:p>
        </p:txBody>
      </p:sp>
      <p:sp>
        <p:nvSpPr>
          <p:cNvPr id="4" name="Rectangle 3"/>
          <p:cNvSpPr>
            <a:spLocks noChangeArrowheads="1"/>
          </p:cNvSpPr>
          <p:nvPr/>
        </p:nvSpPr>
        <p:spPr bwMode="auto">
          <a:xfrm>
            <a:off x="533400" y="1819275"/>
            <a:ext cx="7620000" cy="32747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0"/>
              </a:spcAft>
              <a:buClr>
                <a:srgbClr val="4C4C4C"/>
              </a:buClr>
              <a:buSzTx/>
            </a:pPr>
            <a:r>
              <a:rPr lang="en-US" sz="2000" dirty="0">
                <a:latin typeface="Arial" charset="0"/>
                <a:ea typeface="Arial" charset="0"/>
                <a:cs typeface="Arial" charset="0"/>
              </a:rPr>
              <a:t>Choose a dataset that interests you</a:t>
            </a:r>
          </a:p>
          <a:p>
            <a:pPr marL="1085850" lvl="1" indent="-342900" eaLnBrk="1" hangingPunct="1">
              <a:spcAft>
                <a:spcPts val="0"/>
              </a:spcAft>
              <a:buClr>
                <a:srgbClr val="4C4C4C"/>
              </a:buClr>
              <a:buSzTx/>
            </a:pPr>
            <a:r>
              <a:rPr lang="en-US" sz="1800" dirty="0">
                <a:latin typeface="Arial" charset="0"/>
                <a:ea typeface="Arial" charset="0"/>
                <a:cs typeface="Arial" charset="0"/>
              </a:rPr>
              <a:t>We’ll be adding more</a:t>
            </a:r>
          </a:p>
          <a:p>
            <a:pPr marL="1085850" lvl="1" indent="-342900" eaLnBrk="1" hangingPunct="1">
              <a:spcAft>
                <a:spcPts val="0"/>
              </a:spcAft>
              <a:buClr>
                <a:srgbClr val="4C4C4C"/>
              </a:buClr>
              <a:buSzTx/>
            </a:pPr>
            <a:r>
              <a:rPr lang="en-US" sz="1800" dirty="0">
                <a:latin typeface="Arial" charset="0"/>
                <a:ea typeface="Arial" charset="0"/>
                <a:cs typeface="Arial" charset="0"/>
              </a:rPr>
              <a:t>You can find your own (</a:t>
            </a:r>
            <a:r>
              <a:rPr lang="en-US" sz="1800" dirty="0" err="1">
                <a:latin typeface="Arial" charset="0"/>
                <a:ea typeface="Arial" charset="0"/>
                <a:cs typeface="Arial" charset="0"/>
              </a:rPr>
              <a:t>data.gov</a:t>
            </a:r>
            <a:r>
              <a:rPr lang="en-US" sz="1800" dirty="0">
                <a:latin typeface="Arial" charset="0"/>
                <a:ea typeface="Arial" charset="0"/>
                <a:cs typeface="Arial" charset="0"/>
              </a:rPr>
              <a:t>, google, and other sources)</a:t>
            </a:r>
          </a:p>
          <a:p>
            <a:pPr marL="1085850" lvl="1" indent="-342900" eaLnBrk="1" hangingPunct="1">
              <a:spcAft>
                <a:spcPts val="0"/>
              </a:spcAft>
              <a:buClr>
                <a:srgbClr val="4C4C4C"/>
              </a:buClr>
              <a:buSzTx/>
            </a:pPr>
            <a:r>
              <a:rPr lang="en-US" sz="1800" dirty="0">
                <a:latin typeface="Arial" charset="0"/>
                <a:ea typeface="Arial" charset="0"/>
                <a:cs typeface="Arial" charset="0"/>
              </a:rPr>
              <a:t>You can collect your own using Google forms!</a:t>
            </a:r>
          </a:p>
          <a:p>
            <a:pPr marL="342900" indent="-342900" eaLnBrk="1" hangingPunct="1">
              <a:lnSpc>
                <a:spcPct val="200000"/>
              </a:lnSpc>
              <a:spcAft>
                <a:spcPts val="1800"/>
              </a:spcAft>
              <a:buClr>
                <a:srgbClr val="4C4C4C"/>
              </a:buClr>
              <a:buSzTx/>
            </a:pPr>
            <a:r>
              <a:rPr lang="en-US" sz="2000" dirty="0">
                <a:latin typeface="Arial" charset="0"/>
                <a:ea typeface="Arial" charset="0"/>
                <a:cs typeface="Arial" charset="0"/>
              </a:rPr>
              <a:t>What question do you have about this dataset?</a:t>
            </a:r>
          </a:p>
          <a:p>
            <a:pPr marL="342900" indent="-342900" eaLnBrk="1" hangingPunct="1">
              <a:spcAft>
                <a:spcPts val="1800"/>
              </a:spcAft>
              <a:buClr>
                <a:srgbClr val="4C4C4C"/>
              </a:buClr>
              <a:buSzTx/>
            </a:pPr>
            <a:r>
              <a:rPr lang="en-US" sz="2000" dirty="0">
                <a:latin typeface="Arial" charset="0"/>
                <a:ea typeface="Arial" charset="0"/>
                <a:cs typeface="Arial" charset="0"/>
              </a:rPr>
              <a:t>Open and Save a Copy of the </a:t>
            </a:r>
            <a:r>
              <a:rPr lang="en-US" sz="2000" b="1" dirty="0">
                <a:latin typeface="Arial" charset="0"/>
                <a:ea typeface="Arial" charset="0"/>
                <a:cs typeface="Arial" charset="0"/>
              </a:rPr>
              <a:t>Starter File </a:t>
            </a:r>
            <a:endParaRPr lang="en-US" sz="2000" b="1" dirty="0" smtClean="0">
              <a:latin typeface="Arial" charset="0"/>
              <a:ea typeface="Arial" charset="0"/>
              <a:cs typeface="Arial" charset="0"/>
            </a:endParaRPr>
          </a:p>
          <a:p>
            <a:pPr marL="342900" indent="-342900" eaLnBrk="1" hangingPunct="1">
              <a:spcAft>
                <a:spcPts val="1800"/>
              </a:spcAft>
              <a:buClr>
                <a:srgbClr val="4C4C4C"/>
              </a:buClr>
              <a:buSzTx/>
            </a:pPr>
            <a:r>
              <a:rPr lang="en-US" sz="2000" dirty="0" smtClean="0">
                <a:latin typeface="Arial" charset="0"/>
                <a:ea typeface="Arial" charset="0"/>
                <a:cs typeface="Arial" charset="0"/>
              </a:rPr>
              <a:t>Complete Page 11.</a:t>
            </a:r>
            <a:endParaRPr lang="en-US" sz="2000" dirty="0">
              <a:latin typeface="Arial" charset="0"/>
              <a:ea typeface="Arial" charset="0"/>
              <a:cs typeface="Arial" charset="0"/>
            </a:endParaRP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32976718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Effect transition="in" filter="fade">
                                      <p:cBhvr>
                                        <p:cTn id="37"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bldLvl="2"/>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Unit 3</a:t>
            </a:r>
          </a:p>
        </p:txBody>
      </p:sp>
    </p:spTree>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Design Principles</a:t>
            </a:r>
          </a:p>
        </p:txBody>
      </p:sp>
      <p:sp>
        <p:nvSpPr>
          <p:cNvPr id="4" name="Content Placeholder 3"/>
          <p:cNvSpPr>
            <a:spLocks noGrp="1"/>
          </p:cNvSpPr>
          <p:nvPr>
            <p:ph idx="1"/>
          </p:nvPr>
        </p:nvSpPr>
        <p:spPr>
          <a:xfrm>
            <a:off x="304800" y="1554163"/>
            <a:ext cx="8686800" cy="3703637"/>
          </a:xfrm>
        </p:spPr>
        <p:txBody>
          <a:bodyPr/>
          <a:lstStyle/>
          <a:p>
            <a:pPr marL="0" indent="0">
              <a:buNone/>
            </a:pPr>
            <a:r>
              <a:rPr lang="en-US" b="1" dirty="0"/>
              <a:t>Principle 1:</a:t>
            </a:r>
            <a:r>
              <a:rPr lang="en-US" dirty="0"/>
              <a:t> It should be </a:t>
            </a:r>
            <a:r>
              <a:rPr lang="en-US" i="1" dirty="0" smtClean="0"/>
              <a:t>authentic</a:t>
            </a:r>
            <a:r>
              <a:rPr lang="en-US" i="1" baseline="30000" dirty="0">
                <a:solidFill>
                  <a:schemeClr val="accent1"/>
                </a:solidFill>
              </a:rPr>
              <a:t>1</a:t>
            </a:r>
            <a:endParaRPr lang="en-US" i="1" dirty="0" smtClean="0">
              <a:solidFill>
                <a:schemeClr val="accent1"/>
              </a:solidFill>
            </a:endParaRPr>
          </a:p>
          <a:p>
            <a:pPr lvl="1"/>
            <a:r>
              <a:rPr lang="en-US" i="1" dirty="0" smtClean="0"/>
              <a:t>Keep data entry, analysis and visualization separate!</a:t>
            </a:r>
          </a:p>
          <a:p>
            <a:pPr lvl="1"/>
            <a:r>
              <a:rPr lang="en-US" i="1" dirty="0" smtClean="0"/>
              <a:t>Analysis should be easily re-run on new/different data</a:t>
            </a:r>
            <a:endParaRPr lang="en-US" b="1" dirty="0"/>
          </a:p>
          <a:p>
            <a:pPr lvl="1"/>
            <a:r>
              <a:rPr lang="en-US" i="1" dirty="0" smtClean="0"/>
              <a:t>Dynamic tables - not interconnected spreadsheets</a:t>
            </a:r>
          </a:p>
          <a:p>
            <a:pPr lvl="1"/>
            <a:endParaRPr lang="en-US" i="1" dirty="0"/>
          </a:p>
          <a:p>
            <a:pPr marL="0" indent="0">
              <a:buNone/>
            </a:pPr>
            <a:r>
              <a:rPr lang="en-US" b="1" dirty="0"/>
              <a:t>Principle 2: </a:t>
            </a:r>
            <a:r>
              <a:rPr lang="en-US" dirty="0"/>
              <a:t>It should be </a:t>
            </a:r>
            <a:r>
              <a:rPr lang="en-US" i="1" dirty="0"/>
              <a:t>accessible</a:t>
            </a:r>
          </a:p>
          <a:p>
            <a:pPr marL="914400" lvl="1" indent="-514350"/>
            <a:r>
              <a:rPr lang="en-US" i="1" dirty="0"/>
              <a:t>R?</a:t>
            </a:r>
          </a:p>
          <a:p>
            <a:pPr marL="914400" lvl="1" indent="-514350"/>
            <a:r>
              <a:rPr lang="en-US" i="1" dirty="0"/>
              <a:t>Looping through 2D Arrays?</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pic>
        <p:nvPicPr>
          <p:cNvPr id="5" name="Picture 4"/>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9007"/>
            <a:ext cx="9144000" cy="6406831"/>
          </a:xfrm>
          <a:prstGeom prst="rect">
            <a:avLst/>
          </a:prstGeom>
        </p:spPr>
      </p:pic>
      <p:sp>
        <p:nvSpPr>
          <p:cNvPr id="6" name="Rectangle 5"/>
          <p:cNvSpPr/>
          <p:nvPr/>
        </p:nvSpPr>
        <p:spPr>
          <a:xfrm>
            <a:off x="4724400" y="6458149"/>
            <a:ext cx="4572000" cy="307777"/>
          </a:xfrm>
          <a:prstGeom prst="rect">
            <a:avLst/>
          </a:prstGeom>
        </p:spPr>
        <p:txBody>
          <a:bodyPr>
            <a:spAutoFit/>
          </a:bodyPr>
          <a:lstStyle/>
          <a:p>
            <a:r>
              <a:rPr lang="en-US" sz="1400" b="1" dirty="0" smtClean="0">
                <a:solidFill>
                  <a:schemeClr val="accent1"/>
                </a:solidFill>
              </a:rPr>
              <a:t>Link:</a:t>
            </a:r>
            <a:r>
              <a:rPr lang="en-US" sz="1400" dirty="0" smtClean="0">
                <a:solidFill>
                  <a:schemeClr val="accent1"/>
                </a:solidFill>
              </a:rPr>
              <a:t> https</a:t>
            </a:r>
            <a:r>
              <a:rPr lang="en-US" sz="1400" dirty="0">
                <a:solidFill>
                  <a:schemeClr val="accent1"/>
                </a:solidFill>
              </a:rPr>
              <a:t>://</a:t>
            </a:r>
            <a:r>
              <a:rPr lang="en-US" sz="1400" dirty="0" err="1">
                <a:solidFill>
                  <a:schemeClr val="accent1"/>
                </a:solidFill>
              </a:rPr>
              <a:t>www.jessesadler.com</a:t>
            </a:r>
            <a:r>
              <a:rPr lang="en-US" sz="1400" dirty="0">
                <a:solidFill>
                  <a:schemeClr val="accent1"/>
                </a:solidFill>
              </a:rPr>
              <a:t>/post/excel-vs-r/</a:t>
            </a:r>
          </a:p>
        </p:txBody>
      </p:sp>
    </p:spTree>
    <p:extLst>
      <p:ext uri="{BB962C8B-B14F-4D97-AF65-F5344CB8AC3E}">
        <p14:creationId xmlns:p14="http://schemas.microsoft.com/office/powerpoint/2010/main" val="157069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fade">
                                      <p:cBhvr>
                                        <p:cTn id="13" dur="500"/>
                                        <p:tgtEl>
                                          <p:spTgt spid="4">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
                                            <p:txEl>
                                              <p:pRg st="3" end="3"/>
                                            </p:txEl>
                                          </p:spTgt>
                                        </p:tgtEl>
                                        <p:attrNameLst>
                                          <p:attrName>style.visibility</p:attrName>
                                        </p:attrNameLst>
                                      </p:cBhvr>
                                      <p:to>
                                        <p:strVal val="visible"/>
                                      </p:to>
                                    </p:set>
                                    <p:animEffect transition="in" filter="fade">
                                      <p:cBhvr>
                                        <p:cTn id="16" dur="500"/>
                                        <p:tgtEl>
                                          <p:spTgt spid="4">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4">
                                            <p:txEl>
                                              <p:pRg st="5" end="5"/>
                                            </p:txEl>
                                          </p:spTgt>
                                        </p:tgtEl>
                                        <p:attrNameLst>
                                          <p:attrName>style.visibility</p:attrName>
                                        </p:attrNameLst>
                                      </p:cBhvr>
                                      <p:to>
                                        <p:strVal val="visible"/>
                                      </p:to>
                                    </p:set>
                                    <p:animEffect transition="in" filter="fade">
                                      <p:cBhvr>
                                        <p:cTn id="21" dur="500"/>
                                        <p:tgtEl>
                                          <p:spTgt spid="4">
                                            <p:txEl>
                                              <p:pRg st="5" end="5"/>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4">
                                            <p:txEl>
                                              <p:pRg st="6" end="6"/>
                                            </p:txEl>
                                          </p:spTgt>
                                        </p:tgtEl>
                                        <p:attrNameLst>
                                          <p:attrName>style.visibility</p:attrName>
                                        </p:attrNameLst>
                                      </p:cBhvr>
                                      <p:to>
                                        <p:strVal val="visible"/>
                                      </p:to>
                                    </p:set>
                                    <p:animEffect transition="in" filter="fade">
                                      <p:cBhvr>
                                        <p:cTn id="26" dur="500"/>
                                        <p:tgtEl>
                                          <p:spTgt spid="4">
                                            <p:txEl>
                                              <p:pRg st="6" end="6"/>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fade">
                                      <p:cBhvr>
                                        <p:cTn id="31" dur="500"/>
                                        <p:tgtEl>
                                          <p:spTgt spid="5"/>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xit" presetSubtype="0" fill="hold" nodeType="clickEffect">
                                  <p:stCondLst>
                                    <p:cond delay="0"/>
                                  </p:stCondLst>
                                  <p:childTnLst>
                                    <p:animEffect transition="out" filter="fade">
                                      <p:cBhvr>
                                        <p:cTn id="35" dur="500"/>
                                        <p:tgtEl>
                                          <p:spTgt spid="5"/>
                                        </p:tgtEl>
                                      </p:cBhvr>
                                    </p:animEffect>
                                    <p:set>
                                      <p:cBhvr>
                                        <p:cTn id="36" dur="1" fill="hold">
                                          <p:stCondLst>
                                            <p:cond delay="499"/>
                                          </p:stCondLst>
                                        </p:cTn>
                                        <p:tgtEl>
                                          <p:spTgt spid="5"/>
                                        </p:tgtEl>
                                        <p:attrNameLst>
                                          <p:attrName>style.visibility</p:attrName>
                                        </p:attrNameLst>
                                      </p:cBhvr>
                                      <p:to>
                                        <p:strVal val="hidden"/>
                                      </p:to>
                                    </p:set>
                                  </p:childTnLst>
                                </p:cTn>
                              </p:par>
                              <p:par>
                                <p:cTn id="37" presetID="10" presetClass="entr" presetSubtype="0" fill="hold" grpId="0" nodeType="withEffect">
                                  <p:stCondLst>
                                    <p:cond delay="0"/>
                                  </p:stCondLst>
                                  <p:childTnLst>
                                    <p:set>
                                      <p:cBhvr>
                                        <p:cTn id="38" dur="1" fill="hold">
                                          <p:stCondLst>
                                            <p:cond delay="0"/>
                                          </p:stCondLst>
                                        </p:cTn>
                                        <p:tgtEl>
                                          <p:spTgt spid="4">
                                            <p:txEl>
                                              <p:pRg st="7" end="7"/>
                                            </p:txEl>
                                          </p:spTgt>
                                        </p:tgtEl>
                                        <p:attrNameLst>
                                          <p:attrName>style.visibility</p:attrName>
                                        </p:attrNameLst>
                                      </p:cBhvr>
                                      <p:to>
                                        <p:strVal val="visible"/>
                                      </p:to>
                                    </p:set>
                                    <p:animEffect transition="in" filter="fade">
                                      <p:cBhvr>
                                        <p:cTn id="39" dur="5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F634DDC-5CDB-4F54-8809-F106EEDBA324}"/>
              </a:ext>
            </a:extLst>
          </p:cNvPr>
          <p:cNvSpPr>
            <a:spLocks noGrp="1"/>
          </p:cNvSpPr>
          <p:nvPr>
            <p:ph type="title"/>
          </p:nvPr>
        </p:nvSpPr>
        <p:spPr/>
        <p:txBody>
          <a:bodyPr/>
          <a:lstStyle/>
          <a:p>
            <a:r>
              <a:rPr lang="en-US" dirty="0" smtClean="0"/>
              <a:t>Review and Introduction</a:t>
            </a:r>
            <a:endParaRPr lang="en-US" dirty="0"/>
          </a:p>
        </p:txBody>
      </p:sp>
      <p:sp>
        <p:nvSpPr>
          <p:cNvPr id="3" name="Content Placeholder 2">
            <a:extLst>
              <a:ext uri="{FF2B5EF4-FFF2-40B4-BE49-F238E27FC236}">
                <a16:creationId xmlns:a16="http://schemas.microsoft.com/office/drawing/2014/main" xmlns="" id="{394114E3-2494-4EA9-BA93-90C5BF643193}"/>
              </a:ext>
            </a:extLst>
          </p:cNvPr>
          <p:cNvSpPr>
            <a:spLocks noGrp="1"/>
          </p:cNvSpPr>
          <p:nvPr>
            <p:ph idx="1"/>
          </p:nvPr>
        </p:nvSpPr>
        <p:spPr/>
        <p:txBody>
          <a:bodyPr/>
          <a:lstStyle/>
          <a:p>
            <a:r>
              <a:rPr lang="en-US" sz="2400" dirty="0" smtClean="0">
                <a:latin typeface="Arial" panose="020B0604020202020204" pitchFamily="34" charset="0"/>
                <a:cs typeface="Arial" panose="020B0604020202020204" pitchFamily="34" charset="0"/>
              </a:rPr>
              <a:t>Open the </a:t>
            </a:r>
            <a:r>
              <a:rPr lang="en-US" sz="2400" dirty="0" smtClean="0">
                <a:latin typeface="Arial" panose="020B0604020202020204" pitchFamily="34" charset="0"/>
                <a:cs typeface="Arial" panose="020B0604020202020204" pitchFamily="34" charset="0"/>
                <a:hlinkClick r:id="rId3"/>
              </a:rPr>
              <a:t>Animals w/Functions Starter File</a:t>
            </a:r>
            <a:endParaRPr lang="en-US" sz="2400" dirty="0" smtClean="0">
              <a:latin typeface="Arial" panose="020B0604020202020204" pitchFamily="34" charset="0"/>
              <a:cs typeface="Arial" panose="020B0604020202020204" pitchFamily="34" charset="0"/>
            </a:endParaRPr>
          </a:p>
          <a:p>
            <a:r>
              <a:rPr lang="en-US" sz="2400" dirty="0" smtClean="0">
                <a:latin typeface="Arial" panose="020B0604020202020204" pitchFamily="34" charset="0"/>
                <a:cs typeface="Arial" panose="020B0604020202020204" pitchFamily="34" charset="0"/>
              </a:rPr>
              <a:t>Save a copy, click “Run”</a:t>
            </a:r>
          </a:p>
          <a:p>
            <a:r>
              <a:rPr lang="en-US" sz="2400" dirty="0" smtClean="0">
                <a:latin typeface="Arial" panose="020B0604020202020204" pitchFamily="34" charset="0"/>
                <a:cs typeface="Arial" panose="020B0604020202020204" pitchFamily="34" charset="0"/>
              </a:rPr>
              <a:t>Complete Page 15</a:t>
            </a:r>
          </a:p>
          <a:p>
            <a:endParaRPr lang="en-US" sz="2400" dirty="0">
              <a:latin typeface="Arial" panose="020B0604020202020204" pitchFamily="34" charset="0"/>
              <a:cs typeface="Arial" panose="020B0604020202020204" pitchFamily="34" charset="0"/>
            </a:endParaRPr>
          </a:p>
          <a:p>
            <a:r>
              <a:rPr lang="en-US" sz="2400" dirty="0" smtClean="0">
                <a:latin typeface="Arial" panose="020B0604020202020204" pitchFamily="34" charset="0"/>
                <a:cs typeface="Arial" panose="020B0604020202020204" pitchFamily="34" charset="0"/>
              </a:rPr>
              <a:t>Slicing and dicing data</a:t>
            </a:r>
          </a:p>
          <a:p>
            <a:pPr lvl="1"/>
            <a:r>
              <a:rPr lang="en-US" sz="2200" dirty="0" smtClean="0">
                <a:latin typeface="Arial" panose="020B0604020202020204" pitchFamily="34" charset="0"/>
                <a:cs typeface="Arial" panose="020B0604020202020204" pitchFamily="34" charset="0"/>
              </a:rPr>
              <a:t>What if the shelter wants a </a:t>
            </a:r>
            <a:r>
              <a:rPr lang="en-US" sz="2200" i="1" dirty="0" smtClean="0">
                <a:latin typeface="Arial" panose="020B0604020202020204" pitchFamily="34" charset="0"/>
                <a:cs typeface="Arial" panose="020B0604020202020204" pitchFamily="34" charset="0"/>
              </a:rPr>
              <a:t>sorted </a:t>
            </a:r>
            <a:r>
              <a:rPr lang="en-US" sz="2200" dirty="0" smtClean="0">
                <a:latin typeface="Arial" panose="020B0604020202020204" pitchFamily="34" charset="0"/>
                <a:cs typeface="Arial" panose="020B0604020202020204" pitchFamily="34" charset="0"/>
              </a:rPr>
              <a:t>list of animals?</a:t>
            </a:r>
          </a:p>
          <a:p>
            <a:pPr lvl="1"/>
            <a:r>
              <a:rPr lang="en-US" sz="2200" dirty="0" smtClean="0">
                <a:latin typeface="Arial" panose="020B0604020202020204" pitchFamily="34" charset="0"/>
                <a:cs typeface="Arial" panose="020B0604020202020204" pitchFamily="34" charset="0"/>
              </a:rPr>
              <a:t>Just cats?</a:t>
            </a:r>
          </a:p>
          <a:p>
            <a:pPr lvl="1"/>
            <a:r>
              <a:rPr lang="en-US" sz="2200" dirty="0" smtClean="0">
                <a:latin typeface="Arial" panose="020B0604020202020204" pitchFamily="34" charset="0"/>
                <a:cs typeface="Arial" panose="020B0604020202020204" pitchFamily="34" charset="0"/>
              </a:rPr>
              <a:t>Add a column for </a:t>
            </a:r>
            <a:r>
              <a:rPr lang="en-US" sz="2200" dirty="0">
                <a:latin typeface="Arial" panose="020B0604020202020204" pitchFamily="34" charset="0"/>
                <a:cs typeface="Arial" panose="020B0604020202020204" pitchFamily="34" charset="0"/>
              </a:rPr>
              <a:t>b</a:t>
            </a:r>
            <a:r>
              <a:rPr lang="en-US" sz="2200" dirty="0" smtClean="0">
                <a:latin typeface="Arial" panose="020B0604020202020204" pitchFamily="34" charset="0"/>
                <a:cs typeface="Arial" panose="020B0604020202020204" pitchFamily="34" charset="0"/>
              </a:rPr>
              <a:t>irth year?</a:t>
            </a:r>
          </a:p>
          <a:p>
            <a:endParaRPr lang="en-US" sz="2400" dirty="0" smtClean="0">
              <a:latin typeface="Arial" panose="020B0604020202020204" pitchFamily="34" charset="0"/>
              <a:cs typeface="Arial" panose="020B0604020202020204" pitchFamily="34" charset="0"/>
            </a:endParaRPr>
          </a:p>
          <a:p>
            <a:r>
              <a:rPr lang="en-US" sz="2400" dirty="0" smtClean="0">
                <a:latin typeface="Arial" panose="020B0604020202020204" pitchFamily="34" charset="0"/>
                <a:cs typeface="Arial" panose="020B0604020202020204" pitchFamily="34" charset="0"/>
              </a:rPr>
              <a:t>Complete page 16</a:t>
            </a:r>
            <a:endParaRPr lang="en-US" sz="2400"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xmlns="" id="{06DFAAFA-659D-48D1-BE53-9E3B1922FB69}"/>
              </a:ext>
            </a:extLst>
          </p:cNvPr>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2542394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fade">
                                      <p:cBhvr>
                                        <p:cTn id="37" dur="500"/>
                                        <p:tgtEl>
                                          <p:spTgt spid="3">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9" end="9"/>
                                            </p:txEl>
                                          </p:spTgt>
                                        </p:tgtEl>
                                        <p:attrNameLst>
                                          <p:attrName>style.visibility</p:attrName>
                                        </p:attrNameLst>
                                      </p:cBhvr>
                                      <p:to>
                                        <p:strVal val="visible"/>
                                      </p:to>
                                    </p:set>
                                    <p:animEffect transition="in" filter="fade">
                                      <p:cBhvr>
                                        <p:cTn id="42"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862112A-66D2-4352-810A-AE80E4A4EDB2}"/>
              </a:ext>
            </a:extLst>
          </p:cNvPr>
          <p:cNvSpPr>
            <a:spLocks noGrp="1"/>
          </p:cNvSpPr>
          <p:nvPr>
            <p:ph type="title"/>
          </p:nvPr>
        </p:nvSpPr>
        <p:spPr/>
        <p:txBody>
          <a:bodyPr/>
          <a:lstStyle/>
          <a:p>
            <a:r>
              <a:rPr lang="en-US" dirty="0" smtClean="0"/>
              <a:t>Methods</a:t>
            </a:r>
            <a:endParaRPr lang="en-US" dirty="0"/>
          </a:p>
        </p:txBody>
      </p:sp>
      <p:sp>
        <p:nvSpPr>
          <p:cNvPr id="3" name="Content Placeholder 2">
            <a:extLst>
              <a:ext uri="{FF2B5EF4-FFF2-40B4-BE49-F238E27FC236}">
                <a16:creationId xmlns:a16="http://schemas.microsoft.com/office/drawing/2014/main" xmlns="" id="{129CC963-29E0-4059-B06E-A7F7F4273F1B}"/>
              </a:ext>
            </a:extLst>
          </p:cNvPr>
          <p:cNvSpPr>
            <a:spLocks noGrp="1"/>
          </p:cNvSpPr>
          <p:nvPr>
            <p:ph idx="1"/>
          </p:nvPr>
        </p:nvSpPr>
        <p:spPr/>
        <p:txBody>
          <a:bodyPr/>
          <a:lstStyle/>
          <a:p>
            <a:pPr marL="0" indent="0">
              <a:buNone/>
            </a:pPr>
            <a:r>
              <a:rPr lang="en-US" sz="2400" dirty="0">
                <a:solidFill>
                  <a:schemeClr val="accent1"/>
                </a:solidFill>
                <a:latin typeface="Courier New" charset="0"/>
                <a:ea typeface="Courier New" charset="0"/>
                <a:cs typeface="Courier New" charset="0"/>
              </a:rPr>
              <a:t>g</a:t>
            </a:r>
            <a:r>
              <a:rPr lang="en-US" sz="2400" dirty="0" smtClean="0">
                <a:solidFill>
                  <a:schemeClr val="accent1"/>
                </a:solidFill>
                <a:latin typeface="Courier New" charset="0"/>
                <a:ea typeface="Courier New" charset="0"/>
                <a:cs typeface="Courier New" charset="0"/>
              </a:rPr>
              <a:t>et-row(animals-table, 2)</a:t>
            </a:r>
          </a:p>
          <a:p>
            <a:pPr marL="0" indent="0">
              <a:buNone/>
            </a:pPr>
            <a:r>
              <a:rPr lang="en-US" sz="2400" dirty="0" smtClean="0">
                <a:solidFill>
                  <a:schemeClr val="accent1"/>
                </a:solidFill>
                <a:latin typeface="Courier New" charset="0"/>
                <a:ea typeface="Courier New" charset="0"/>
                <a:cs typeface="Courier New" charset="0"/>
              </a:rPr>
              <a:t>animals-</a:t>
            </a:r>
            <a:r>
              <a:rPr lang="en-US" sz="2400" dirty="0" err="1" smtClean="0">
                <a:solidFill>
                  <a:schemeClr val="accent1"/>
                </a:solidFill>
                <a:latin typeface="Courier New" charset="0"/>
                <a:ea typeface="Courier New" charset="0"/>
                <a:cs typeface="Courier New" charset="0"/>
              </a:rPr>
              <a:t>table.row</a:t>
            </a:r>
            <a:r>
              <a:rPr lang="en-US" sz="2400" dirty="0" smtClean="0">
                <a:solidFill>
                  <a:schemeClr val="accent1"/>
                </a:solidFill>
                <a:latin typeface="Courier New" charset="0"/>
                <a:ea typeface="Courier New" charset="0"/>
                <a:cs typeface="Courier New" charset="0"/>
              </a:rPr>
              <a:t>-n(2)</a:t>
            </a:r>
          </a:p>
          <a:p>
            <a:pPr marL="0" indent="0">
              <a:buNone/>
            </a:pPr>
            <a:endParaRPr lang="en-US" dirty="0">
              <a:solidFill>
                <a:schemeClr val="accent1"/>
              </a:solidFill>
              <a:latin typeface="Courier New" charset="0"/>
              <a:ea typeface="Courier New" charset="0"/>
              <a:cs typeface="Courier New" charset="0"/>
            </a:endParaRPr>
          </a:p>
          <a:p>
            <a:pPr marL="514350" indent="-514350">
              <a:buFont typeface="+mj-lt"/>
              <a:buAutoNum type="arabicPeriod"/>
            </a:pPr>
            <a:r>
              <a:rPr lang="en-US" sz="2400" dirty="0" smtClean="0">
                <a:solidFill>
                  <a:schemeClr val="bg1"/>
                </a:solidFill>
                <a:latin typeface="Helvetica" charset="0"/>
                <a:ea typeface="Helvetica" charset="0"/>
                <a:cs typeface="Helvetica" charset="0"/>
              </a:rPr>
              <a:t>Methods are </a:t>
            </a:r>
            <a:r>
              <a:rPr lang="en-US" sz="2400" i="1" dirty="0" smtClean="0">
                <a:solidFill>
                  <a:schemeClr val="bg1"/>
                </a:solidFill>
                <a:latin typeface="Helvetica" charset="0"/>
                <a:ea typeface="Helvetica" charset="0"/>
                <a:cs typeface="Helvetica" charset="0"/>
              </a:rPr>
              <a:t>called </a:t>
            </a:r>
            <a:r>
              <a:rPr lang="en-US" sz="2400" dirty="0" smtClean="0">
                <a:solidFill>
                  <a:schemeClr val="bg1"/>
                </a:solidFill>
                <a:latin typeface="Helvetica" charset="0"/>
                <a:ea typeface="Helvetica" charset="0"/>
                <a:cs typeface="Helvetica" charset="0"/>
              </a:rPr>
              <a:t>differently</a:t>
            </a:r>
          </a:p>
          <a:p>
            <a:pPr marL="514350" indent="-514350">
              <a:buFont typeface="+mj-lt"/>
              <a:buAutoNum type="arabicPeriod"/>
            </a:pPr>
            <a:r>
              <a:rPr lang="en-US" sz="2400" dirty="0" smtClean="0">
                <a:solidFill>
                  <a:schemeClr val="bg1"/>
                </a:solidFill>
                <a:latin typeface="Helvetica" charset="0"/>
                <a:ea typeface="Helvetica" charset="0"/>
                <a:cs typeface="Helvetica" charset="0"/>
              </a:rPr>
              <a:t>Methods have </a:t>
            </a:r>
            <a:r>
              <a:rPr lang="en-US" sz="2400" i="1" dirty="0" smtClean="0">
                <a:solidFill>
                  <a:schemeClr val="bg1"/>
                </a:solidFill>
                <a:latin typeface="Helvetica" charset="0"/>
                <a:ea typeface="Helvetica" charset="0"/>
                <a:cs typeface="Helvetica" charset="0"/>
              </a:rPr>
              <a:t>different contracts:</a:t>
            </a:r>
          </a:p>
          <a:p>
            <a:pPr marL="573088" indent="0">
              <a:buNone/>
            </a:pPr>
            <a:r>
              <a:rPr lang="en-US" sz="2400" dirty="0" smtClean="0">
                <a:solidFill>
                  <a:schemeClr val="accent1"/>
                </a:solidFill>
                <a:latin typeface="Courier New" charset="0"/>
                <a:ea typeface="Courier New" charset="0"/>
                <a:cs typeface="Courier New" charset="0"/>
              </a:rPr>
              <a:t>&lt;Table&gt;.get-row </a:t>
            </a:r>
            <a:r>
              <a:rPr lang="en-US" sz="2400" spc="-600" dirty="0" smtClean="0">
                <a:solidFill>
                  <a:schemeClr val="accent1"/>
                </a:solidFill>
                <a:latin typeface="Courier New" charset="0"/>
                <a:ea typeface="Courier New" charset="0"/>
                <a:cs typeface="Courier New" charset="0"/>
              </a:rPr>
              <a:t>::</a:t>
            </a:r>
            <a:r>
              <a:rPr lang="en-US" sz="2400" dirty="0" smtClean="0">
                <a:solidFill>
                  <a:schemeClr val="accent1"/>
                </a:solidFill>
                <a:latin typeface="Courier New" charset="0"/>
                <a:ea typeface="Courier New" charset="0"/>
                <a:cs typeface="Courier New" charset="0"/>
              </a:rPr>
              <a:t> (index</a:t>
            </a:r>
            <a:r>
              <a:rPr lang="en-US" sz="2400" spc="-600" dirty="0">
                <a:solidFill>
                  <a:schemeClr val="accent1"/>
                </a:solidFill>
                <a:latin typeface="Courier New" charset="0"/>
                <a:ea typeface="Courier New" charset="0"/>
                <a:cs typeface="Courier New" charset="0"/>
              </a:rPr>
              <a:t> :: </a:t>
            </a:r>
            <a:r>
              <a:rPr lang="en-US" sz="2400" spc="-600" dirty="0" smtClean="0">
                <a:solidFill>
                  <a:schemeClr val="accent1"/>
                </a:solidFill>
                <a:latin typeface="Courier New" charset="0"/>
                <a:ea typeface="Courier New" charset="0"/>
                <a:cs typeface="Courier New" charset="0"/>
              </a:rPr>
              <a:t> </a:t>
            </a:r>
            <a:r>
              <a:rPr lang="en-US" sz="2400" dirty="0" smtClean="0">
                <a:solidFill>
                  <a:schemeClr val="accent1"/>
                </a:solidFill>
                <a:latin typeface="Courier New" charset="0"/>
                <a:ea typeface="Courier New" charset="0"/>
                <a:cs typeface="Courier New" charset="0"/>
              </a:rPr>
              <a:t>Number) </a:t>
            </a:r>
            <a:r>
              <a:rPr lang="en-US" sz="2400" dirty="0" smtClean="0">
                <a:solidFill>
                  <a:schemeClr val="accent1"/>
                </a:solidFill>
                <a:latin typeface="Courier New" charset="0"/>
                <a:ea typeface="Courier New" charset="0"/>
                <a:cs typeface="Courier New" charset="0"/>
                <a:sym typeface="Wingdings"/>
              </a:rPr>
              <a:t> Row</a:t>
            </a:r>
            <a:endParaRPr lang="en-US" sz="2400" dirty="0">
              <a:solidFill>
                <a:schemeClr val="accent1"/>
              </a:solidFill>
              <a:latin typeface="Courier New" charset="0"/>
              <a:ea typeface="Courier New" charset="0"/>
              <a:cs typeface="Courier New" charset="0"/>
            </a:endParaRPr>
          </a:p>
          <a:p>
            <a:endParaRPr lang="en-US" dirty="0" smtClean="0">
              <a:solidFill>
                <a:schemeClr val="bg1"/>
              </a:solidFill>
              <a:latin typeface="Helvetica" charset="0"/>
              <a:ea typeface="Helvetica" charset="0"/>
              <a:cs typeface="Helvetica" charset="0"/>
            </a:endParaRPr>
          </a:p>
          <a:p>
            <a:pPr marL="514350" indent="-514350">
              <a:buFont typeface="+mj-lt"/>
              <a:buAutoNum type="arabicPeriod" startAt="3"/>
            </a:pPr>
            <a:r>
              <a:rPr lang="en-US" sz="2400" dirty="0">
                <a:solidFill>
                  <a:schemeClr val="bg1"/>
                </a:solidFill>
                <a:latin typeface="Helvetica" charset="0"/>
                <a:ea typeface="Helvetica" charset="0"/>
                <a:cs typeface="Helvetica" charset="0"/>
              </a:rPr>
              <a:t>Methods have a </a:t>
            </a:r>
            <a:r>
              <a:rPr lang="en-US" sz="2400" i="1" dirty="0">
                <a:solidFill>
                  <a:schemeClr val="bg1"/>
                </a:solidFill>
                <a:latin typeface="Helvetica" charset="0"/>
                <a:ea typeface="Helvetica" charset="0"/>
                <a:cs typeface="Helvetica" charset="0"/>
              </a:rPr>
              <a:t>secret </a:t>
            </a:r>
            <a:r>
              <a:rPr lang="en-US" sz="2400" i="1" dirty="0" smtClean="0">
                <a:solidFill>
                  <a:schemeClr val="bg1"/>
                </a:solidFill>
                <a:latin typeface="Helvetica" charset="0"/>
                <a:ea typeface="Helvetica" charset="0"/>
                <a:cs typeface="Helvetica" charset="0"/>
              </a:rPr>
              <a:t>argument</a:t>
            </a:r>
          </a:p>
          <a:p>
            <a:pPr marL="514350" indent="-514350">
              <a:buFont typeface="+mj-lt"/>
              <a:buAutoNum type="arabicPeriod" startAt="3"/>
            </a:pPr>
            <a:endParaRPr lang="en-US" sz="2400" i="1" dirty="0" smtClean="0">
              <a:solidFill>
                <a:schemeClr val="bg1"/>
              </a:solidFill>
              <a:latin typeface="Helvetica" charset="0"/>
              <a:ea typeface="Helvetica" charset="0"/>
              <a:cs typeface="Helvetica" charset="0"/>
            </a:endParaRPr>
          </a:p>
          <a:p>
            <a:pPr marL="0" indent="0" algn="ctr">
              <a:buNone/>
            </a:pPr>
            <a:r>
              <a:rPr lang="en-US" b="1" dirty="0" smtClean="0">
                <a:solidFill>
                  <a:schemeClr val="bg1"/>
                </a:solidFill>
                <a:latin typeface="Helvetica" charset="0"/>
                <a:ea typeface="Helvetica" charset="0"/>
                <a:cs typeface="Helvetica" charset="0"/>
              </a:rPr>
              <a:t>Complete page 17</a:t>
            </a:r>
            <a:endParaRPr lang="en-US" b="1" dirty="0">
              <a:solidFill>
                <a:schemeClr val="bg1"/>
              </a:solidFill>
              <a:latin typeface="Helvetica" charset="0"/>
              <a:ea typeface="Helvetica" charset="0"/>
              <a:cs typeface="Helvetica" charset="0"/>
            </a:endParaRPr>
          </a:p>
          <a:p>
            <a:pPr marL="0" indent="0">
              <a:buNone/>
            </a:pPr>
            <a:endParaRPr lang="en-US" i="1" dirty="0">
              <a:solidFill>
                <a:schemeClr val="bg1"/>
              </a:solidFill>
              <a:latin typeface="Helvetica" charset="0"/>
              <a:ea typeface="Helvetica" charset="0"/>
              <a:cs typeface="Helvetica" charset="0"/>
            </a:endParaRPr>
          </a:p>
        </p:txBody>
      </p:sp>
      <p:sp>
        <p:nvSpPr>
          <p:cNvPr id="4" name="Footer Placeholder 3">
            <a:extLst>
              <a:ext uri="{FF2B5EF4-FFF2-40B4-BE49-F238E27FC236}">
                <a16:creationId xmlns:a16="http://schemas.microsoft.com/office/drawing/2014/main" xmlns="" id="{3B0EEE7B-3309-4203-A853-F63DC95DCAB7}"/>
              </a:ext>
            </a:extLst>
          </p:cNvPr>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045085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9" end="9"/>
                                            </p:txEl>
                                          </p:spTgt>
                                        </p:tgtEl>
                                        <p:attrNameLst>
                                          <p:attrName>style.visibility</p:attrName>
                                        </p:attrNameLst>
                                      </p:cBhvr>
                                      <p:to>
                                        <p:strVal val="visible"/>
                                      </p:to>
                                    </p:set>
                                    <p:animEffect transition="in" filter="fade">
                                      <p:cBhvr>
                                        <p:cTn id="37"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862112A-66D2-4352-810A-AE80E4A4EDB2}"/>
              </a:ext>
            </a:extLst>
          </p:cNvPr>
          <p:cNvSpPr>
            <a:spLocks noGrp="1"/>
          </p:cNvSpPr>
          <p:nvPr>
            <p:ph type="title"/>
          </p:nvPr>
        </p:nvSpPr>
        <p:spPr/>
        <p:txBody>
          <a:bodyPr/>
          <a:lstStyle/>
          <a:p>
            <a:r>
              <a:rPr lang="en-US" dirty="0" smtClean="0"/>
              <a:t>More Table Methods</a:t>
            </a:r>
            <a:endParaRPr lang="en-US" dirty="0"/>
          </a:p>
        </p:txBody>
      </p:sp>
      <p:sp>
        <p:nvSpPr>
          <p:cNvPr id="3" name="Content Placeholder 2">
            <a:extLst>
              <a:ext uri="{FF2B5EF4-FFF2-40B4-BE49-F238E27FC236}">
                <a16:creationId xmlns:a16="http://schemas.microsoft.com/office/drawing/2014/main" xmlns="" id="{129CC963-29E0-4059-B06E-A7F7F4273F1B}"/>
              </a:ext>
            </a:extLst>
          </p:cNvPr>
          <p:cNvSpPr>
            <a:spLocks noGrp="1"/>
          </p:cNvSpPr>
          <p:nvPr>
            <p:ph idx="1"/>
          </p:nvPr>
        </p:nvSpPr>
        <p:spPr/>
        <p:txBody>
          <a:bodyPr/>
          <a:lstStyle/>
          <a:p>
            <a:pPr marL="0" indent="0">
              <a:buNone/>
            </a:pPr>
            <a:r>
              <a:rPr lang="en-US" sz="1800" dirty="0" smtClean="0">
                <a:solidFill>
                  <a:schemeClr val="accent1"/>
                </a:solidFill>
                <a:latin typeface="Courier New" charset="0"/>
                <a:ea typeface="Courier New" charset="0"/>
                <a:cs typeface="Courier New" charset="0"/>
              </a:rPr>
              <a:t>&lt;</a:t>
            </a:r>
            <a:r>
              <a:rPr lang="en-US" sz="1800" dirty="0">
                <a:solidFill>
                  <a:schemeClr val="accent1"/>
                </a:solidFill>
                <a:latin typeface="Courier New" charset="0"/>
                <a:ea typeface="Courier New" charset="0"/>
                <a:cs typeface="Courier New" charset="0"/>
              </a:rPr>
              <a:t>Table&gt;.order-by </a:t>
            </a:r>
            <a:r>
              <a:rPr lang="en-US" sz="1800" spc="-600" dirty="0">
                <a:solidFill>
                  <a:schemeClr val="accent1"/>
                </a:solidFill>
                <a:latin typeface="Courier New" charset="0"/>
                <a:ea typeface="Courier New" charset="0"/>
                <a:cs typeface="Courier New" charset="0"/>
              </a:rPr>
              <a:t>::</a:t>
            </a:r>
            <a:r>
              <a:rPr lang="en-US" sz="1800" dirty="0">
                <a:solidFill>
                  <a:schemeClr val="accent1"/>
                </a:solidFill>
                <a:latin typeface="Courier New" charset="0"/>
                <a:ea typeface="Courier New" charset="0"/>
                <a:cs typeface="Courier New" charset="0"/>
              </a:rPr>
              <a:t> (col </a:t>
            </a:r>
            <a:r>
              <a:rPr lang="en-US" sz="1800" spc="-600" dirty="0">
                <a:solidFill>
                  <a:schemeClr val="accent1"/>
                </a:solidFill>
                <a:latin typeface="Courier New" charset="0"/>
                <a:ea typeface="Courier New" charset="0"/>
                <a:cs typeface="Courier New" charset="0"/>
              </a:rPr>
              <a:t>::</a:t>
            </a:r>
            <a:r>
              <a:rPr lang="en-US" sz="1800" dirty="0" smtClean="0">
                <a:solidFill>
                  <a:schemeClr val="accent1"/>
                </a:solidFill>
                <a:latin typeface="Courier New" charset="0"/>
                <a:ea typeface="Courier New" charset="0"/>
                <a:cs typeface="Courier New" charset="0"/>
              </a:rPr>
              <a:t> </a:t>
            </a:r>
            <a:r>
              <a:rPr lang="en-US" sz="1800" dirty="0">
                <a:solidFill>
                  <a:schemeClr val="accent1"/>
                </a:solidFill>
                <a:latin typeface="Courier New" charset="0"/>
                <a:ea typeface="Courier New" charset="0"/>
                <a:cs typeface="Courier New" charset="0"/>
              </a:rPr>
              <a:t>String, ascending </a:t>
            </a:r>
            <a:r>
              <a:rPr lang="en-US" sz="1800" spc="-600" dirty="0">
                <a:solidFill>
                  <a:schemeClr val="accent1"/>
                </a:solidFill>
                <a:latin typeface="Courier New" charset="0"/>
                <a:ea typeface="Courier New" charset="0"/>
                <a:cs typeface="Courier New" charset="0"/>
              </a:rPr>
              <a:t>::</a:t>
            </a:r>
            <a:r>
              <a:rPr lang="en-US" sz="1800" dirty="0" smtClean="0">
                <a:solidFill>
                  <a:schemeClr val="accent1"/>
                </a:solidFill>
                <a:latin typeface="Courier New" charset="0"/>
                <a:ea typeface="Courier New" charset="0"/>
                <a:cs typeface="Courier New" charset="0"/>
              </a:rPr>
              <a:t> </a:t>
            </a:r>
            <a:r>
              <a:rPr lang="en-US" sz="1800" dirty="0">
                <a:solidFill>
                  <a:schemeClr val="accent1"/>
                </a:solidFill>
                <a:latin typeface="Courier New" charset="0"/>
                <a:ea typeface="Courier New" charset="0"/>
                <a:cs typeface="Courier New" charset="0"/>
              </a:rPr>
              <a:t>Boolean</a:t>
            </a:r>
            <a:r>
              <a:rPr lang="en-US" sz="1800" dirty="0" smtClean="0">
                <a:solidFill>
                  <a:schemeClr val="accent1"/>
                </a:solidFill>
                <a:latin typeface="Courier New" charset="0"/>
                <a:ea typeface="Courier New" charset="0"/>
                <a:cs typeface="Courier New" charset="0"/>
              </a:rPr>
              <a:t>)</a:t>
            </a:r>
            <a:r>
              <a:rPr lang="en-US" sz="1800" dirty="0" smtClean="0">
                <a:solidFill>
                  <a:schemeClr val="accent1"/>
                </a:solidFill>
                <a:latin typeface="Courier New" charset="0"/>
                <a:ea typeface="Courier New" charset="0"/>
                <a:cs typeface="Courier New" charset="0"/>
                <a:sym typeface="Wingdings"/>
              </a:rPr>
              <a:t></a:t>
            </a:r>
            <a:r>
              <a:rPr lang="en-US" sz="1800" dirty="0" smtClean="0">
                <a:solidFill>
                  <a:schemeClr val="accent1"/>
                </a:solidFill>
                <a:latin typeface="Courier New" charset="0"/>
                <a:ea typeface="Courier New" charset="0"/>
                <a:cs typeface="Courier New" charset="0"/>
              </a:rPr>
              <a:t>Table</a:t>
            </a:r>
          </a:p>
          <a:p>
            <a:pPr marL="0" indent="0">
              <a:buNone/>
            </a:pPr>
            <a:r>
              <a:rPr lang="en-US" sz="1800" dirty="0" smtClean="0">
                <a:solidFill>
                  <a:schemeClr val="accent1"/>
                </a:solidFill>
                <a:latin typeface="Courier New" charset="0"/>
                <a:ea typeface="Courier New" charset="0"/>
                <a:cs typeface="Courier New" charset="0"/>
              </a:rPr>
              <a:t>animals-</a:t>
            </a:r>
            <a:r>
              <a:rPr lang="en-US" sz="1800" dirty="0" err="1" smtClean="0">
                <a:solidFill>
                  <a:schemeClr val="accent1"/>
                </a:solidFill>
                <a:latin typeface="Courier New" charset="0"/>
                <a:ea typeface="Courier New" charset="0"/>
                <a:cs typeface="Courier New" charset="0"/>
              </a:rPr>
              <a:t>table</a:t>
            </a:r>
            <a:r>
              <a:rPr lang="en-US" sz="1800" b="1" dirty="0" err="1" smtClean="0">
                <a:solidFill>
                  <a:schemeClr val="accent1"/>
                </a:solidFill>
                <a:latin typeface="Courier New" charset="0"/>
                <a:ea typeface="Courier New" charset="0"/>
                <a:cs typeface="Courier New" charset="0"/>
              </a:rPr>
              <a:t>.order</a:t>
            </a:r>
            <a:r>
              <a:rPr lang="en-US" sz="1800" b="1" dirty="0" smtClean="0">
                <a:solidFill>
                  <a:schemeClr val="accent1"/>
                </a:solidFill>
                <a:latin typeface="Courier New" charset="0"/>
                <a:ea typeface="Courier New" charset="0"/>
                <a:cs typeface="Courier New" charset="0"/>
              </a:rPr>
              <a:t>-by</a:t>
            </a:r>
            <a:r>
              <a:rPr lang="en-US" sz="1800" dirty="0">
                <a:solidFill>
                  <a:schemeClr val="accent1"/>
                </a:solidFill>
                <a:latin typeface="Courier New" charset="0"/>
                <a:ea typeface="Courier New" charset="0"/>
                <a:cs typeface="Courier New" charset="0"/>
              </a:rPr>
              <a:t>("species", true</a:t>
            </a:r>
            <a:r>
              <a:rPr lang="en-US" sz="1800" dirty="0" smtClean="0">
                <a:solidFill>
                  <a:schemeClr val="accent1"/>
                </a:solidFill>
                <a:latin typeface="Courier New" charset="0"/>
                <a:ea typeface="Courier New" charset="0"/>
                <a:cs typeface="Courier New" charset="0"/>
              </a:rPr>
              <a:t>)</a:t>
            </a:r>
          </a:p>
          <a:p>
            <a:pPr marL="0" indent="0">
              <a:buNone/>
            </a:pPr>
            <a:endParaRPr lang="en-US" sz="1800" i="1" dirty="0" smtClean="0">
              <a:solidFill>
                <a:schemeClr val="accent1"/>
              </a:solidFill>
              <a:latin typeface="Courier New" charset="0"/>
              <a:ea typeface="Courier New" charset="0"/>
              <a:cs typeface="Courier New" charset="0"/>
            </a:endParaRPr>
          </a:p>
          <a:p>
            <a:pPr marL="0" indent="0">
              <a:buNone/>
            </a:pPr>
            <a:endParaRPr lang="en-US" sz="1800" i="1" dirty="0">
              <a:solidFill>
                <a:schemeClr val="accent1"/>
              </a:solidFill>
              <a:latin typeface="Courier New" charset="0"/>
              <a:ea typeface="Courier New" charset="0"/>
              <a:cs typeface="Courier New" charset="0"/>
            </a:endParaRPr>
          </a:p>
          <a:p>
            <a:pPr marL="0" indent="0">
              <a:buNone/>
            </a:pPr>
            <a:r>
              <a:rPr lang="en-US" sz="1800" dirty="0">
                <a:solidFill>
                  <a:schemeClr val="accent1"/>
                </a:solidFill>
                <a:latin typeface="Courier New" charset="0"/>
                <a:ea typeface="Courier New" charset="0"/>
                <a:cs typeface="Courier New" charset="0"/>
              </a:rPr>
              <a:t>&lt;Table</a:t>
            </a:r>
            <a:r>
              <a:rPr lang="en-US" sz="1800" dirty="0" smtClean="0">
                <a:solidFill>
                  <a:schemeClr val="accent1"/>
                </a:solidFill>
                <a:latin typeface="Courier New" charset="0"/>
                <a:ea typeface="Courier New" charset="0"/>
                <a:cs typeface="Courier New" charset="0"/>
              </a:rPr>
              <a:t>&gt;.filter </a:t>
            </a:r>
            <a:r>
              <a:rPr lang="en-US" sz="1800" spc="-600" dirty="0">
                <a:solidFill>
                  <a:schemeClr val="accent1"/>
                </a:solidFill>
                <a:latin typeface="Courier New" charset="0"/>
                <a:ea typeface="Courier New" charset="0"/>
                <a:cs typeface="Courier New" charset="0"/>
              </a:rPr>
              <a:t>::</a:t>
            </a:r>
            <a:r>
              <a:rPr lang="en-US" sz="1800" dirty="0">
                <a:solidFill>
                  <a:schemeClr val="accent1"/>
                </a:solidFill>
                <a:latin typeface="Courier New" charset="0"/>
                <a:ea typeface="Courier New" charset="0"/>
                <a:cs typeface="Courier New" charset="0"/>
              </a:rPr>
              <a:t> </a:t>
            </a:r>
            <a:r>
              <a:rPr lang="en-US" sz="1800" dirty="0" smtClean="0">
                <a:solidFill>
                  <a:schemeClr val="accent1"/>
                </a:solidFill>
                <a:latin typeface="Courier New" charset="0"/>
                <a:ea typeface="Courier New" charset="0"/>
                <a:cs typeface="Courier New" charset="0"/>
              </a:rPr>
              <a:t>(test </a:t>
            </a:r>
            <a:r>
              <a:rPr lang="en-US" sz="1800" spc="-600" dirty="0" smtClean="0">
                <a:solidFill>
                  <a:schemeClr val="accent1"/>
                </a:solidFill>
                <a:latin typeface="Courier New" charset="0"/>
                <a:ea typeface="Courier New" charset="0"/>
                <a:cs typeface="Courier New" charset="0"/>
              </a:rPr>
              <a:t>::</a:t>
            </a:r>
            <a:r>
              <a:rPr lang="en-US" sz="1800" dirty="0" smtClean="0">
                <a:solidFill>
                  <a:schemeClr val="accent1"/>
                </a:solidFill>
                <a:latin typeface="Courier New" charset="0"/>
                <a:ea typeface="Courier New" charset="0"/>
                <a:cs typeface="Courier New" charset="0"/>
              </a:rPr>
              <a:t> (Row </a:t>
            </a:r>
            <a:r>
              <a:rPr lang="en-US" sz="1800" dirty="0" smtClean="0">
                <a:solidFill>
                  <a:schemeClr val="accent1"/>
                </a:solidFill>
                <a:latin typeface="Courier New" charset="0"/>
                <a:ea typeface="Courier New" charset="0"/>
                <a:cs typeface="Courier New" charset="0"/>
                <a:sym typeface="Wingdings"/>
              </a:rPr>
              <a:t> </a:t>
            </a:r>
            <a:r>
              <a:rPr lang="en-US" sz="1800" dirty="0" smtClean="0">
                <a:solidFill>
                  <a:schemeClr val="accent1"/>
                </a:solidFill>
                <a:latin typeface="Courier New" charset="0"/>
                <a:ea typeface="Courier New" charset="0"/>
                <a:cs typeface="Courier New" charset="0"/>
              </a:rPr>
              <a:t>Boolean) </a:t>
            </a:r>
            <a:r>
              <a:rPr lang="en-US" sz="1800" dirty="0" smtClean="0">
                <a:solidFill>
                  <a:schemeClr val="accent1"/>
                </a:solidFill>
                <a:latin typeface="Courier New" charset="0"/>
                <a:ea typeface="Courier New" charset="0"/>
                <a:cs typeface="Courier New" charset="0"/>
                <a:sym typeface="Wingdings"/>
              </a:rPr>
              <a:t> </a:t>
            </a:r>
            <a:r>
              <a:rPr lang="en-US" sz="1800" dirty="0" smtClean="0">
                <a:solidFill>
                  <a:schemeClr val="accent1"/>
                </a:solidFill>
                <a:latin typeface="Courier New" charset="0"/>
                <a:ea typeface="Courier New" charset="0"/>
                <a:cs typeface="Courier New" charset="0"/>
              </a:rPr>
              <a:t>Table</a:t>
            </a:r>
            <a:endParaRPr lang="en-US" sz="1800" dirty="0">
              <a:solidFill>
                <a:schemeClr val="accent1"/>
              </a:solidFill>
              <a:latin typeface="Courier New" charset="0"/>
              <a:ea typeface="Courier New" charset="0"/>
              <a:cs typeface="Courier New" charset="0"/>
            </a:endParaRPr>
          </a:p>
          <a:p>
            <a:pPr marL="0" indent="0">
              <a:buNone/>
            </a:pPr>
            <a:r>
              <a:rPr lang="en-US" sz="1800" dirty="0" smtClean="0">
                <a:solidFill>
                  <a:schemeClr val="accent1"/>
                </a:solidFill>
                <a:latin typeface="Courier New" charset="0"/>
                <a:ea typeface="Courier New" charset="0"/>
                <a:cs typeface="Courier New" charset="0"/>
              </a:rPr>
              <a:t>animals-</a:t>
            </a:r>
            <a:r>
              <a:rPr lang="en-US" sz="1800" dirty="0" err="1" smtClean="0">
                <a:solidFill>
                  <a:schemeClr val="accent1"/>
                </a:solidFill>
                <a:latin typeface="Courier New" charset="0"/>
                <a:ea typeface="Courier New" charset="0"/>
                <a:cs typeface="Courier New" charset="0"/>
              </a:rPr>
              <a:t>table</a:t>
            </a:r>
            <a:r>
              <a:rPr lang="en-US" sz="1800" b="1" dirty="0" err="1" smtClean="0">
                <a:solidFill>
                  <a:schemeClr val="accent1"/>
                </a:solidFill>
                <a:latin typeface="Courier New" charset="0"/>
                <a:ea typeface="Courier New" charset="0"/>
                <a:cs typeface="Courier New" charset="0"/>
              </a:rPr>
              <a:t>.filter</a:t>
            </a:r>
            <a:r>
              <a:rPr lang="en-US" sz="1800" dirty="0" smtClean="0">
                <a:solidFill>
                  <a:schemeClr val="accent1"/>
                </a:solidFill>
                <a:latin typeface="Courier New" charset="0"/>
                <a:ea typeface="Courier New" charset="0"/>
                <a:cs typeface="Courier New" charset="0"/>
              </a:rPr>
              <a:t>(is-fixed)</a:t>
            </a:r>
            <a:endParaRPr lang="en-US" sz="1800" i="1" dirty="0">
              <a:solidFill>
                <a:schemeClr val="accent1"/>
              </a:solidFill>
              <a:latin typeface="Courier New" charset="0"/>
              <a:ea typeface="Courier New" charset="0"/>
              <a:cs typeface="Courier New" charset="0"/>
            </a:endParaRPr>
          </a:p>
          <a:p>
            <a:pPr marL="0" indent="0">
              <a:buNone/>
            </a:pPr>
            <a:endParaRPr lang="en-US" sz="1800" i="1" dirty="0" smtClean="0">
              <a:solidFill>
                <a:schemeClr val="accent1"/>
              </a:solidFill>
              <a:latin typeface="Courier New" charset="0"/>
              <a:ea typeface="Courier New" charset="0"/>
              <a:cs typeface="Courier New" charset="0"/>
            </a:endParaRPr>
          </a:p>
          <a:p>
            <a:pPr marL="0" indent="0">
              <a:buNone/>
            </a:pPr>
            <a:endParaRPr lang="en-US" sz="1800" i="1" dirty="0">
              <a:solidFill>
                <a:schemeClr val="accent1"/>
              </a:solidFill>
              <a:latin typeface="Courier New" charset="0"/>
              <a:ea typeface="Courier New" charset="0"/>
              <a:cs typeface="Courier New" charset="0"/>
            </a:endParaRPr>
          </a:p>
          <a:p>
            <a:pPr marL="0" indent="0">
              <a:buNone/>
            </a:pPr>
            <a:r>
              <a:rPr lang="en-US" sz="1800" dirty="0">
                <a:solidFill>
                  <a:schemeClr val="accent1"/>
                </a:solidFill>
                <a:latin typeface="Courier New" charset="0"/>
                <a:ea typeface="Courier New" charset="0"/>
                <a:cs typeface="Courier New" charset="0"/>
              </a:rPr>
              <a:t>&lt;Table</a:t>
            </a:r>
            <a:r>
              <a:rPr lang="en-US" sz="1800" dirty="0" smtClean="0">
                <a:solidFill>
                  <a:schemeClr val="accent1"/>
                </a:solidFill>
                <a:latin typeface="Courier New" charset="0"/>
                <a:ea typeface="Courier New" charset="0"/>
                <a:cs typeface="Courier New" charset="0"/>
              </a:rPr>
              <a:t>&gt;.build-column</a:t>
            </a:r>
            <a:r>
              <a:rPr lang="en-US" sz="1800" spc="-600" dirty="0" smtClean="0">
                <a:solidFill>
                  <a:schemeClr val="accent1"/>
                </a:solidFill>
                <a:latin typeface="Courier New" charset="0"/>
                <a:ea typeface="Courier New" charset="0"/>
                <a:cs typeface="Courier New" charset="0"/>
              </a:rPr>
              <a:t>::</a:t>
            </a:r>
            <a:r>
              <a:rPr lang="en-US" sz="1800" dirty="0" smtClean="0">
                <a:solidFill>
                  <a:schemeClr val="accent1"/>
                </a:solidFill>
                <a:latin typeface="Courier New" charset="0"/>
                <a:ea typeface="Courier New" charset="0"/>
                <a:cs typeface="Courier New" charset="0"/>
              </a:rPr>
              <a:t> (col</a:t>
            </a:r>
            <a:r>
              <a:rPr lang="en-US" sz="1800" spc="-600" dirty="0">
                <a:solidFill>
                  <a:schemeClr val="accent1"/>
                </a:solidFill>
                <a:latin typeface="Courier New" charset="0"/>
                <a:ea typeface="Courier New" charset="0"/>
                <a:cs typeface="Courier New" charset="0"/>
              </a:rPr>
              <a:t> </a:t>
            </a:r>
            <a:r>
              <a:rPr lang="en-US" sz="1800" spc="-600" dirty="0" smtClean="0">
                <a:solidFill>
                  <a:schemeClr val="accent1"/>
                </a:solidFill>
                <a:latin typeface="Courier New" charset="0"/>
                <a:ea typeface="Courier New" charset="0"/>
                <a:cs typeface="Courier New" charset="0"/>
              </a:rPr>
              <a:t>::</a:t>
            </a:r>
            <a:r>
              <a:rPr lang="en-US" sz="1800" dirty="0" smtClean="0">
                <a:solidFill>
                  <a:schemeClr val="accent1"/>
                </a:solidFill>
                <a:latin typeface="Courier New" charset="0"/>
                <a:ea typeface="Courier New" charset="0"/>
                <a:cs typeface="Courier New" charset="0"/>
              </a:rPr>
              <a:t> </a:t>
            </a:r>
            <a:r>
              <a:rPr lang="en-US" sz="1800" dirty="0" err="1" smtClean="0">
                <a:solidFill>
                  <a:schemeClr val="accent1"/>
                </a:solidFill>
                <a:latin typeface="Courier New" charset="0"/>
                <a:ea typeface="Courier New" charset="0"/>
                <a:cs typeface="Courier New" charset="0"/>
              </a:rPr>
              <a:t>Str</a:t>
            </a:r>
            <a:r>
              <a:rPr lang="en-US" sz="1800" dirty="0" smtClean="0">
                <a:solidFill>
                  <a:schemeClr val="accent1"/>
                </a:solidFill>
                <a:latin typeface="Courier New" charset="0"/>
                <a:ea typeface="Courier New" charset="0"/>
                <a:cs typeface="Courier New" charset="0"/>
              </a:rPr>
              <a:t>, f</a:t>
            </a:r>
            <a:r>
              <a:rPr lang="en-US" sz="1800" spc="-600" dirty="0" smtClean="0">
                <a:solidFill>
                  <a:schemeClr val="accent1"/>
                </a:solidFill>
                <a:latin typeface="Courier New" charset="0"/>
                <a:ea typeface="Courier New" charset="0"/>
                <a:cs typeface="Courier New" charset="0"/>
              </a:rPr>
              <a:t>::</a:t>
            </a:r>
            <a:r>
              <a:rPr lang="en-US" sz="1800" dirty="0" smtClean="0">
                <a:solidFill>
                  <a:schemeClr val="accent1"/>
                </a:solidFill>
                <a:latin typeface="Courier New" charset="0"/>
                <a:ea typeface="Courier New" charset="0"/>
                <a:cs typeface="Courier New" charset="0"/>
              </a:rPr>
              <a:t> </a:t>
            </a:r>
            <a:r>
              <a:rPr lang="en-US" sz="1800" dirty="0">
                <a:solidFill>
                  <a:schemeClr val="accent1"/>
                </a:solidFill>
                <a:latin typeface="Courier New" charset="0"/>
                <a:ea typeface="Courier New" charset="0"/>
                <a:cs typeface="Courier New" charset="0"/>
              </a:rPr>
              <a:t>(Row </a:t>
            </a:r>
            <a:r>
              <a:rPr lang="en-US" sz="1800" dirty="0">
                <a:solidFill>
                  <a:schemeClr val="accent1"/>
                </a:solidFill>
                <a:latin typeface="Courier New" charset="0"/>
                <a:ea typeface="Courier New" charset="0"/>
                <a:cs typeface="Courier New" charset="0"/>
                <a:sym typeface="Wingdings"/>
              </a:rPr>
              <a:t> </a:t>
            </a:r>
            <a:r>
              <a:rPr lang="en-US" sz="1800" dirty="0">
                <a:solidFill>
                  <a:schemeClr val="accent1"/>
                </a:solidFill>
                <a:latin typeface="Courier New" charset="0"/>
                <a:ea typeface="Courier New" charset="0"/>
                <a:cs typeface="Courier New" charset="0"/>
              </a:rPr>
              <a:t>Boolean) </a:t>
            </a:r>
            <a:r>
              <a:rPr lang="en-US" sz="1800" dirty="0">
                <a:solidFill>
                  <a:schemeClr val="accent1"/>
                </a:solidFill>
                <a:latin typeface="Courier New" charset="0"/>
                <a:ea typeface="Courier New" charset="0"/>
                <a:cs typeface="Courier New" charset="0"/>
                <a:sym typeface="Wingdings"/>
              </a:rPr>
              <a:t> </a:t>
            </a:r>
            <a:r>
              <a:rPr lang="en-US" sz="1800" dirty="0">
                <a:solidFill>
                  <a:schemeClr val="accent1"/>
                </a:solidFill>
                <a:latin typeface="Courier New" charset="0"/>
                <a:ea typeface="Courier New" charset="0"/>
                <a:cs typeface="Courier New" charset="0"/>
              </a:rPr>
              <a:t>Table</a:t>
            </a:r>
          </a:p>
          <a:p>
            <a:pPr marL="0" indent="0">
              <a:buNone/>
            </a:pPr>
            <a:r>
              <a:rPr lang="en-US" sz="1800" dirty="0" smtClean="0">
                <a:solidFill>
                  <a:schemeClr val="accent1"/>
                </a:solidFill>
                <a:latin typeface="Courier New" charset="0"/>
                <a:ea typeface="Courier New" charset="0"/>
                <a:cs typeface="Courier New" charset="0"/>
              </a:rPr>
              <a:t>animals-</a:t>
            </a:r>
            <a:r>
              <a:rPr lang="en-US" sz="1800" dirty="0" err="1" smtClean="0">
                <a:solidFill>
                  <a:schemeClr val="accent1"/>
                </a:solidFill>
                <a:latin typeface="Courier New" charset="0"/>
                <a:ea typeface="Courier New" charset="0"/>
                <a:cs typeface="Courier New" charset="0"/>
              </a:rPr>
              <a:t>table</a:t>
            </a:r>
            <a:r>
              <a:rPr lang="en-US" sz="1800" b="1" dirty="0" err="1" smtClean="0">
                <a:solidFill>
                  <a:schemeClr val="accent1"/>
                </a:solidFill>
                <a:latin typeface="Courier New" charset="0"/>
                <a:ea typeface="Courier New" charset="0"/>
                <a:cs typeface="Courier New" charset="0"/>
              </a:rPr>
              <a:t>.build</a:t>
            </a:r>
            <a:r>
              <a:rPr lang="en-US" sz="1800" b="1" dirty="0" smtClean="0">
                <a:solidFill>
                  <a:schemeClr val="accent1"/>
                </a:solidFill>
                <a:latin typeface="Courier New" charset="0"/>
                <a:ea typeface="Courier New" charset="0"/>
                <a:cs typeface="Courier New" charset="0"/>
              </a:rPr>
              <a:t>-column</a:t>
            </a:r>
            <a:r>
              <a:rPr lang="en-US" sz="1800" dirty="0" smtClean="0">
                <a:solidFill>
                  <a:schemeClr val="accent1"/>
                </a:solidFill>
                <a:latin typeface="Courier New" charset="0"/>
                <a:ea typeface="Courier New" charset="0"/>
                <a:cs typeface="Courier New" charset="0"/>
              </a:rPr>
              <a:t>(“year”, birth-year)</a:t>
            </a:r>
            <a:endParaRPr lang="en-US" sz="1800" i="1" dirty="0">
              <a:solidFill>
                <a:schemeClr val="accent1"/>
              </a:solidFill>
              <a:latin typeface="Courier New" charset="0"/>
              <a:ea typeface="Courier New" charset="0"/>
              <a:cs typeface="Courier New" charset="0"/>
            </a:endParaRPr>
          </a:p>
          <a:p>
            <a:pPr marL="0" indent="0">
              <a:buNone/>
            </a:pPr>
            <a:endParaRPr lang="en-US" sz="1800" i="1" dirty="0" smtClean="0">
              <a:solidFill>
                <a:schemeClr val="accent1"/>
              </a:solidFill>
              <a:latin typeface="Courier New" charset="0"/>
              <a:ea typeface="Courier New" charset="0"/>
              <a:cs typeface="Courier New" charset="0"/>
            </a:endParaRPr>
          </a:p>
          <a:p>
            <a:pPr marL="0" indent="0" algn="ctr">
              <a:buNone/>
            </a:pPr>
            <a:r>
              <a:rPr lang="en-US" sz="2400" b="1" dirty="0" smtClean="0">
                <a:solidFill>
                  <a:schemeClr val="bg1"/>
                </a:solidFill>
                <a:latin typeface="Helvetica" charset="0"/>
                <a:ea typeface="Helvetica" charset="0"/>
                <a:cs typeface="Helvetica" charset="0"/>
              </a:rPr>
              <a:t>Practice in the Interactions Area!</a:t>
            </a:r>
          </a:p>
        </p:txBody>
      </p:sp>
      <p:sp>
        <p:nvSpPr>
          <p:cNvPr id="4" name="Footer Placeholder 3">
            <a:extLst>
              <a:ext uri="{FF2B5EF4-FFF2-40B4-BE49-F238E27FC236}">
                <a16:creationId xmlns:a16="http://schemas.microsoft.com/office/drawing/2014/main" xmlns="" id="{3B0EEE7B-3309-4203-A853-F63DC95DCAB7}"/>
              </a:ext>
            </a:extLst>
          </p:cNvPr>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656885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animEffect transition="in" filter="fade">
                                      <p:cBhvr>
                                        <p:cTn id="27" dur="500"/>
                                        <p:tgtEl>
                                          <p:spTgt spid="3">
                                            <p:txEl>
                                              <p:pRg st="8" end="8"/>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9" end="9"/>
                                            </p:txEl>
                                          </p:spTgt>
                                        </p:tgtEl>
                                        <p:attrNameLst>
                                          <p:attrName>style.visibility</p:attrName>
                                        </p:attrNameLst>
                                      </p:cBhvr>
                                      <p:to>
                                        <p:strVal val="visible"/>
                                      </p:to>
                                    </p:set>
                                    <p:animEffect transition="in" filter="fade">
                                      <p:cBhvr>
                                        <p:cTn id="32" dur="500"/>
                                        <p:tgtEl>
                                          <p:spTgt spid="3">
                                            <p:txEl>
                                              <p:pRg st="9" end="9"/>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11" end="11"/>
                                            </p:txEl>
                                          </p:spTgt>
                                        </p:tgtEl>
                                        <p:attrNameLst>
                                          <p:attrName>style.visibility</p:attrName>
                                        </p:attrNameLst>
                                      </p:cBhvr>
                                      <p:to>
                                        <p:strVal val="visible"/>
                                      </p:to>
                                    </p:set>
                                    <p:animEffect transition="in" filter="fade">
                                      <p:cBhvr>
                                        <p:cTn id="37"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862112A-66D2-4352-810A-AE80E4A4EDB2}"/>
              </a:ext>
            </a:extLst>
          </p:cNvPr>
          <p:cNvSpPr>
            <a:spLocks noGrp="1"/>
          </p:cNvSpPr>
          <p:nvPr>
            <p:ph type="title"/>
          </p:nvPr>
        </p:nvSpPr>
        <p:spPr/>
        <p:txBody>
          <a:bodyPr/>
          <a:lstStyle/>
          <a:p>
            <a:r>
              <a:rPr lang="en-US" dirty="0" smtClean="0"/>
              <a:t>More Table Methods</a:t>
            </a:r>
            <a:endParaRPr lang="en-US" dirty="0"/>
          </a:p>
        </p:txBody>
      </p:sp>
      <p:sp>
        <p:nvSpPr>
          <p:cNvPr id="3" name="Content Placeholder 2">
            <a:extLst>
              <a:ext uri="{FF2B5EF4-FFF2-40B4-BE49-F238E27FC236}">
                <a16:creationId xmlns:a16="http://schemas.microsoft.com/office/drawing/2014/main" xmlns="" id="{129CC963-29E0-4059-B06E-A7F7F4273F1B}"/>
              </a:ext>
            </a:extLst>
          </p:cNvPr>
          <p:cNvSpPr>
            <a:spLocks noGrp="1"/>
          </p:cNvSpPr>
          <p:nvPr>
            <p:ph idx="1"/>
          </p:nvPr>
        </p:nvSpPr>
        <p:spPr/>
        <p:txBody>
          <a:bodyPr/>
          <a:lstStyle/>
          <a:p>
            <a:r>
              <a:rPr lang="en-US" sz="2400" dirty="0" smtClean="0">
                <a:solidFill>
                  <a:schemeClr val="bg1"/>
                </a:solidFill>
                <a:latin typeface="Helvetica" charset="0"/>
                <a:ea typeface="Helvetica" charset="0"/>
                <a:cs typeface="Helvetica" charset="0"/>
              </a:rPr>
              <a:t>Methods can be chained together:</a:t>
            </a:r>
            <a:endParaRPr lang="en-US" sz="1800" i="1" dirty="0" smtClean="0">
              <a:solidFill>
                <a:schemeClr val="accent1"/>
              </a:solidFill>
              <a:latin typeface="Courier New" charset="0"/>
              <a:ea typeface="Courier New" charset="0"/>
              <a:cs typeface="Courier New" charset="0"/>
            </a:endParaRPr>
          </a:p>
          <a:p>
            <a:pPr marL="0" indent="0">
              <a:buNone/>
            </a:pPr>
            <a:endParaRPr lang="en-US" sz="1800" i="1" dirty="0" smtClean="0">
              <a:solidFill>
                <a:schemeClr val="accent1"/>
              </a:solidFill>
              <a:latin typeface="Courier New" charset="0"/>
              <a:ea typeface="Courier New" charset="0"/>
              <a:cs typeface="Courier New" charset="0"/>
            </a:endParaRPr>
          </a:p>
          <a:p>
            <a:pPr marL="0" indent="0">
              <a:buNone/>
            </a:pPr>
            <a:r>
              <a:rPr lang="en-US" sz="1800" dirty="0">
                <a:solidFill>
                  <a:schemeClr val="accent1"/>
                </a:solidFill>
                <a:latin typeface="Courier New" charset="0"/>
                <a:ea typeface="Courier New" charset="0"/>
                <a:cs typeface="Courier New" charset="0"/>
              </a:rPr>
              <a:t>animals-</a:t>
            </a:r>
            <a:r>
              <a:rPr lang="en-US" sz="1800" dirty="0" err="1">
                <a:solidFill>
                  <a:schemeClr val="accent1"/>
                </a:solidFill>
                <a:latin typeface="Courier New" charset="0"/>
                <a:ea typeface="Courier New" charset="0"/>
                <a:cs typeface="Courier New" charset="0"/>
              </a:rPr>
              <a:t>table</a:t>
            </a:r>
            <a:r>
              <a:rPr lang="en-US" sz="1800" b="1" dirty="0" err="1">
                <a:solidFill>
                  <a:schemeClr val="accent1"/>
                </a:solidFill>
                <a:latin typeface="Courier New" charset="0"/>
                <a:ea typeface="Courier New" charset="0"/>
                <a:cs typeface="Courier New" charset="0"/>
              </a:rPr>
              <a:t>.build</a:t>
            </a:r>
            <a:r>
              <a:rPr lang="en-US" sz="1800" b="1" dirty="0">
                <a:solidFill>
                  <a:schemeClr val="accent1"/>
                </a:solidFill>
                <a:latin typeface="Courier New" charset="0"/>
                <a:ea typeface="Courier New" charset="0"/>
                <a:cs typeface="Courier New" charset="0"/>
              </a:rPr>
              <a:t>-column</a:t>
            </a:r>
            <a:r>
              <a:rPr lang="en-US" sz="1800" dirty="0">
                <a:solidFill>
                  <a:schemeClr val="accent1"/>
                </a:solidFill>
                <a:latin typeface="Courier New" charset="0"/>
                <a:ea typeface="Courier New" charset="0"/>
                <a:cs typeface="Courier New" charset="0"/>
              </a:rPr>
              <a:t>(“year”, birth-year</a:t>
            </a:r>
            <a:r>
              <a:rPr lang="en-US" sz="1800" dirty="0" smtClean="0">
                <a:solidFill>
                  <a:schemeClr val="accent1"/>
                </a:solidFill>
                <a:latin typeface="Courier New" charset="0"/>
                <a:ea typeface="Courier New" charset="0"/>
                <a:cs typeface="Courier New" charset="0"/>
              </a:rPr>
              <a:t>)</a:t>
            </a:r>
            <a:r>
              <a:rPr lang="en-US" sz="1800" b="1" dirty="0" smtClean="0">
                <a:solidFill>
                  <a:schemeClr val="accent1"/>
                </a:solidFill>
                <a:latin typeface="Courier New" charset="0"/>
                <a:ea typeface="Courier New" charset="0"/>
                <a:cs typeface="Courier New" charset="0"/>
              </a:rPr>
              <a:t>.filter</a:t>
            </a:r>
            <a:r>
              <a:rPr lang="en-US" sz="1800" dirty="0" smtClean="0">
                <a:solidFill>
                  <a:schemeClr val="accent1"/>
                </a:solidFill>
                <a:latin typeface="Courier New" charset="0"/>
                <a:ea typeface="Courier New" charset="0"/>
                <a:cs typeface="Courier New" charset="0"/>
              </a:rPr>
              <a:t>(is-fixed)</a:t>
            </a:r>
            <a:r>
              <a:rPr lang="en-US" sz="1800" b="1" dirty="0" smtClean="0">
                <a:solidFill>
                  <a:schemeClr val="accent1"/>
                </a:solidFill>
                <a:latin typeface="Courier New" charset="0"/>
                <a:ea typeface="Courier New" charset="0"/>
                <a:cs typeface="Courier New" charset="0"/>
              </a:rPr>
              <a:t>.</a:t>
            </a:r>
            <a:r>
              <a:rPr lang="en-US" sz="1800" b="1" dirty="0">
                <a:solidFill>
                  <a:schemeClr val="accent1"/>
                </a:solidFill>
                <a:latin typeface="Courier New" charset="0"/>
                <a:ea typeface="Courier New" charset="0"/>
                <a:cs typeface="Courier New" charset="0"/>
              </a:rPr>
              <a:t>order-by</a:t>
            </a:r>
            <a:r>
              <a:rPr lang="en-US" sz="1800" dirty="0">
                <a:solidFill>
                  <a:schemeClr val="accent1"/>
                </a:solidFill>
                <a:latin typeface="Courier New" charset="0"/>
                <a:ea typeface="Courier New" charset="0"/>
                <a:cs typeface="Courier New" charset="0"/>
              </a:rPr>
              <a:t>("species", true</a:t>
            </a:r>
            <a:r>
              <a:rPr lang="en-US" sz="1800" dirty="0" smtClean="0">
                <a:solidFill>
                  <a:schemeClr val="accent1"/>
                </a:solidFill>
                <a:latin typeface="Courier New" charset="0"/>
                <a:ea typeface="Courier New" charset="0"/>
                <a:cs typeface="Courier New" charset="0"/>
              </a:rPr>
              <a:t>)</a:t>
            </a:r>
          </a:p>
          <a:p>
            <a:pPr marL="0" indent="0">
              <a:buNone/>
            </a:pPr>
            <a:endParaRPr lang="en-US" sz="1800" dirty="0">
              <a:solidFill>
                <a:schemeClr val="accent1"/>
              </a:solidFill>
              <a:latin typeface="Courier New" charset="0"/>
              <a:ea typeface="Courier New" charset="0"/>
              <a:cs typeface="Courier New" charset="0"/>
            </a:endParaRPr>
          </a:p>
          <a:p>
            <a:pPr marL="0" indent="0">
              <a:spcBef>
                <a:spcPts val="0"/>
              </a:spcBef>
              <a:buNone/>
            </a:pPr>
            <a:r>
              <a:rPr lang="en-US" sz="1800" dirty="0" smtClean="0">
                <a:solidFill>
                  <a:schemeClr val="accent1"/>
                </a:solidFill>
                <a:latin typeface="Courier New" charset="0"/>
                <a:ea typeface="Courier New" charset="0"/>
                <a:cs typeface="Courier New" charset="0"/>
              </a:rPr>
              <a:t>animals-table</a:t>
            </a:r>
          </a:p>
          <a:p>
            <a:pPr marL="0" indent="0">
              <a:spcBef>
                <a:spcPts val="0"/>
              </a:spcBef>
              <a:buNone/>
            </a:pPr>
            <a:r>
              <a:rPr lang="en-US" sz="1800" b="1" dirty="0">
                <a:solidFill>
                  <a:schemeClr val="accent1"/>
                </a:solidFill>
                <a:latin typeface="Courier New" charset="0"/>
                <a:ea typeface="Courier New" charset="0"/>
                <a:cs typeface="Courier New" charset="0"/>
              </a:rPr>
              <a:t> </a:t>
            </a:r>
            <a:r>
              <a:rPr lang="en-US" sz="1800" b="1" dirty="0" smtClean="0">
                <a:solidFill>
                  <a:schemeClr val="accent1"/>
                </a:solidFill>
                <a:latin typeface="Courier New" charset="0"/>
                <a:ea typeface="Courier New" charset="0"/>
                <a:cs typeface="Courier New" charset="0"/>
              </a:rPr>
              <a:t> .</a:t>
            </a:r>
            <a:r>
              <a:rPr lang="en-US" sz="1800" b="1" dirty="0">
                <a:solidFill>
                  <a:schemeClr val="accent1"/>
                </a:solidFill>
                <a:latin typeface="Courier New" charset="0"/>
                <a:ea typeface="Courier New" charset="0"/>
                <a:cs typeface="Courier New" charset="0"/>
              </a:rPr>
              <a:t>build-column</a:t>
            </a:r>
            <a:r>
              <a:rPr lang="en-US" sz="1800" dirty="0">
                <a:solidFill>
                  <a:schemeClr val="accent1"/>
                </a:solidFill>
                <a:latin typeface="Courier New" charset="0"/>
                <a:ea typeface="Courier New" charset="0"/>
                <a:cs typeface="Courier New" charset="0"/>
              </a:rPr>
              <a:t>(“year”, birth-year</a:t>
            </a:r>
            <a:r>
              <a:rPr lang="en-US" sz="1800" dirty="0" smtClean="0">
                <a:solidFill>
                  <a:schemeClr val="accent1"/>
                </a:solidFill>
                <a:latin typeface="Courier New" charset="0"/>
                <a:ea typeface="Courier New" charset="0"/>
                <a:cs typeface="Courier New" charset="0"/>
              </a:rPr>
              <a:t>)</a:t>
            </a:r>
          </a:p>
          <a:p>
            <a:pPr marL="0" indent="0">
              <a:spcBef>
                <a:spcPts val="0"/>
              </a:spcBef>
              <a:buNone/>
            </a:pPr>
            <a:r>
              <a:rPr lang="en-US" sz="1800" b="1" dirty="0">
                <a:solidFill>
                  <a:schemeClr val="accent1"/>
                </a:solidFill>
                <a:latin typeface="Courier New" charset="0"/>
                <a:ea typeface="Courier New" charset="0"/>
                <a:cs typeface="Courier New" charset="0"/>
              </a:rPr>
              <a:t> </a:t>
            </a:r>
            <a:r>
              <a:rPr lang="en-US" sz="1800" b="1" dirty="0" smtClean="0">
                <a:solidFill>
                  <a:schemeClr val="accent1"/>
                </a:solidFill>
                <a:latin typeface="Courier New" charset="0"/>
                <a:ea typeface="Courier New" charset="0"/>
                <a:cs typeface="Courier New" charset="0"/>
              </a:rPr>
              <a:t> .</a:t>
            </a:r>
            <a:r>
              <a:rPr lang="en-US" sz="1800" b="1" dirty="0">
                <a:solidFill>
                  <a:schemeClr val="accent1"/>
                </a:solidFill>
                <a:latin typeface="Courier New" charset="0"/>
                <a:ea typeface="Courier New" charset="0"/>
                <a:cs typeface="Courier New" charset="0"/>
              </a:rPr>
              <a:t>filter</a:t>
            </a:r>
            <a:r>
              <a:rPr lang="en-US" sz="1800" dirty="0">
                <a:solidFill>
                  <a:schemeClr val="accent1"/>
                </a:solidFill>
                <a:latin typeface="Courier New" charset="0"/>
                <a:ea typeface="Courier New" charset="0"/>
                <a:cs typeface="Courier New" charset="0"/>
              </a:rPr>
              <a:t>(is-fixed</a:t>
            </a:r>
            <a:r>
              <a:rPr lang="en-US" sz="1800" dirty="0" smtClean="0">
                <a:solidFill>
                  <a:schemeClr val="accent1"/>
                </a:solidFill>
                <a:latin typeface="Courier New" charset="0"/>
                <a:ea typeface="Courier New" charset="0"/>
                <a:cs typeface="Courier New" charset="0"/>
              </a:rPr>
              <a:t>)</a:t>
            </a:r>
          </a:p>
          <a:p>
            <a:pPr marL="0" indent="0">
              <a:spcBef>
                <a:spcPts val="0"/>
              </a:spcBef>
              <a:buNone/>
            </a:pPr>
            <a:r>
              <a:rPr lang="en-US" sz="1800" b="1" dirty="0">
                <a:solidFill>
                  <a:schemeClr val="accent1"/>
                </a:solidFill>
                <a:latin typeface="Courier New" charset="0"/>
                <a:ea typeface="Courier New" charset="0"/>
                <a:cs typeface="Courier New" charset="0"/>
              </a:rPr>
              <a:t> </a:t>
            </a:r>
            <a:r>
              <a:rPr lang="en-US" sz="1800" b="1" dirty="0" smtClean="0">
                <a:solidFill>
                  <a:schemeClr val="accent1"/>
                </a:solidFill>
                <a:latin typeface="Courier New" charset="0"/>
                <a:ea typeface="Courier New" charset="0"/>
                <a:cs typeface="Courier New" charset="0"/>
              </a:rPr>
              <a:t> .</a:t>
            </a:r>
            <a:r>
              <a:rPr lang="en-US" sz="1800" b="1" dirty="0">
                <a:solidFill>
                  <a:schemeClr val="accent1"/>
                </a:solidFill>
                <a:latin typeface="Courier New" charset="0"/>
                <a:ea typeface="Courier New" charset="0"/>
                <a:cs typeface="Courier New" charset="0"/>
              </a:rPr>
              <a:t>order-by</a:t>
            </a:r>
            <a:r>
              <a:rPr lang="en-US" sz="1800" dirty="0">
                <a:solidFill>
                  <a:schemeClr val="accent1"/>
                </a:solidFill>
                <a:latin typeface="Courier New" charset="0"/>
                <a:ea typeface="Courier New" charset="0"/>
                <a:cs typeface="Courier New" charset="0"/>
              </a:rPr>
              <a:t>("species", true)</a:t>
            </a:r>
          </a:p>
          <a:p>
            <a:pPr marL="0" indent="0">
              <a:buNone/>
            </a:pPr>
            <a:endParaRPr lang="en-US" sz="1800" dirty="0">
              <a:solidFill>
                <a:schemeClr val="accent1"/>
              </a:solidFill>
              <a:latin typeface="Courier New" charset="0"/>
              <a:ea typeface="Courier New" charset="0"/>
              <a:cs typeface="Courier New" charset="0"/>
            </a:endParaRPr>
          </a:p>
          <a:p>
            <a:pPr marL="0" indent="0">
              <a:buNone/>
            </a:pPr>
            <a:endParaRPr lang="en-US" sz="1800" i="1" dirty="0" smtClean="0">
              <a:solidFill>
                <a:schemeClr val="accent1"/>
              </a:solidFill>
              <a:latin typeface="Courier New" charset="0"/>
              <a:ea typeface="Courier New" charset="0"/>
              <a:cs typeface="Courier New" charset="0"/>
            </a:endParaRPr>
          </a:p>
          <a:p>
            <a:pPr marL="0" indent="0" algn="ctr">
              <a:buNone/>
            </a:pPr>
            <a:r>
              <a:rPr lang="en-US" sz="2400" b="1" dirty="0" smtClean="0">
                <a:solidFill>
                  <a:schemeClr val="bg1"/>
                </a:solidFill>
                <a:latin typeface="Helvetica" charset="0"/>
                <a:ea typeface="Helvetica" charset="0"/>
                <a:cs typeface="Helvetica" charset="0"/>
              </a:rPr>
              <a:t>Practice in the Interactions Area!</a:t>
            </a:r>
          </a:p>
          <a:p>
            <a:pPr marL="0" indent="0" algn="ctr">
              <a:buNone/>
            </a:pPr>
            <a:r>
              <a:rPr lang="en-US" sz="2400" b="1" dirty="0" smtClean="0">
                <a:solidFill>
                  <a:schemeClr val="bg1"/>
                </a:solidFill>
                <a:latin typeface="Helvetica" charset="0"/>
                <a:ea typeface="Helvetica" charset="0"/>
                <a:cs typeface="Helvetica" charset="0"/>
              </a:rPr>
              <a:t>Turn to Page 18</a:t>
            </a:r>
            <a:r>
              <a:rPr lang="mr-IN" sz="2400" b="1" dirty="0" smtClean="0">
                <a:solidFill>
                  <a:schemeClr val="bg1"/>
                </a:solidFill>
                <a:latin typeface="Helvetica" charset="0"/>
                <a:ea typeface="Helvetica" charset="0"/>
                <a:cs typeface="Helvetica" charset="0"/>
              </a:rPr>
              <a:t>…</a:t>
            </a:r>
            <a:endParaRPr lang="en-US" sz="2400" b="1" dirty="0" smtClean="0">
              <a:solidFill>
                <a:schemeClr val="bg1"/>
              </a:solidFill>
              <a:latin typeface="Helvetica" charset="0"/>
              <a:ea typeface="Helvetica" charset="0"/>
              <a:cs typeface="Helvetica" charset="0"/>
            </a:endParaRPr>
          </a:p>
        </p:txBody>
      </p:sp>
      <p:sp>
        <p:nvSpPr>
          <p:cNvPr id="4" name="Footer Placeholder 3">
            <a:extLst>
              <a:ext uri="{FF2B5EF4-FFF2-40B4-BE49-F238E27FC236}">
                <a16:creationId xmlns:a16="http://schemas.microsoft.com/office/drawing/2014/main" xmlns="" id="{3B0EEE7B-3309-4203-A853-F63DC95DCAB7}"/>
              </a:ext>
            </a:extLst>
          </p:cNvPr>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45846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animEffect transition="in" filter="fade">
                                      <p:cBhvr>
                                        <p:cTn id="37" dur="500"/>
                                        <p:tgtEl>
                                          <p:spTgt spid="3">
                                            <p:txEl>
                                              <p:pRg st="10" end="10"/>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11" end="11"/>
                                            </p:txEl>
                                          </p:spTgt>
                                        </p:tgtEl>
                                        <p:attrNameLst>
                                          <p:attrName>style.visibility</p:attrName>
                                        </p:attrNameLst>
                                      </p:cBhvr>
                                      <p:to>
                                        <p:strVal val="visible"/>
                                      </p:to>
                                    </p:set>
                                    <p:animEffect transition="in" filter="fade">
                                      <p:cBhvr>
                                        <p:cTn id="42"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Table Plans</a:t>
            </a:r>
            <a:endParaRPr lang="en-US" dirty="0"/>
          </a:p>
        </p:txBody>
      </p:sp>
      <p:pic>
        <p:nvPicPr>
          <p:cNvPr id="6" name="Picture 5"/>
          <p:cNvPicPr>
            <a:picLocks noChangeAspect="1"/>
          </p:cNvPicPr>
          <p:nvPr/>
        </p:nvPicPr>
        <p:blipFill>
          <a:blip r:embed="rId3"/>
          <a:stretch>
            <a:fillRect/>
          </a:stretch>
        </p:blipFill>
        <p:spPr>
          <a:xfrm>
            <a:off x="2057400" y="914400"/>
            <a:ext cx="7066005" cy="6002723"/>
          </a:xfrm>
          <a:prstGeom prst="rect">
            <a:avLst/>
          </a:prstGeom>
        </p:spPr>
      </p:pic>
      <p:sp>
        <p:nvSpPr>
          <p:cNvPr id="53" name="TextBox 52"/>
          <p:cNvSpPr txBox="1"/>
          <p:nvPr/>
        </p:nvSpPr>
        <p:spPr>
          <a:xfrm>
            <a:off x="2273451" y="1047664"/>
            <a:ext cx="1826141" cy="323165"/>
          </a:xfrm>
          <a:prstGeom prst="rect">
            <a:avLst/>
          </a:prstGeom>
          <a:noFill/>
        </p:spPr>
        <p:txBody>
          <a:bodyPr wrap="none" rtlCol="0">
            <a:spAutoFit/>
          </a:bodyPr>
          <a:lstStyle/>
          <a:p>
            <a:r>
              <a:rPr lang="en-US" sz="1500" b="1" spc="-100" dirty="0">
                <a:solidFill>
                  <a:schemeClr val="bg1"/>
                </a:solidFill>
                <a:latin typeface="Courier New" charset="0"/>
                <a:ea typeface="Courier New" charset="0"/>
                <a:cs typeface="Courier New" charset="0"/>
              </a:rPr>
              <a:t>g</a:t>
            </a:r>
            <a:r>
              <a:rPr lang="en-US" sz="1500" b="1" spc="-100" dirty="0" smtClean="0">
                <a:solidFill>
                  <a:schemeClr val="bg1"/>
                </a:solidFill>
                <a:latin typeface="Courier New" charset="0"/>
                <a:ea typeface="Courier New" charset="0"/>
                <a:cs typeface="Courier New" charset="0"/>
              </a:rPr>
              <a:t>et-kittens-tags</a:t>
            </a:r>
            <a:endParaRPr lang="en-US" sz="1500" b="1" spc="-100" dirty="0">
              <a:solidFill>
                <a:schemeClr val="bg1"/>
              </a:solidFill>
              <a:latin typeface="Courier New" charset="0"/>
              <a:ea typeface="Courier New" charset="0"/>
              <a:cs typeface="Courier New" charset="0"/>
            </a:endParaRPr>
          </a:p>
        </p:txBody>
      </p:sp>
      <p:sp>
        <p:nvSpPr>
          <p:cNvPr id="54" name="TextBox 53"/>
          <p:cNvSpPr txBox="1"/>
          <p:nvPr/>
        </p:nvSpPr>
        <p:spPr>
          <a:xfrm>
            <a:off x="4572000" y="1051782"/>
            <a:ext cx="2413860" cy="323165"/>
          </a:xfrm>
          <a:prstGeom prst="rect">
            <a:avLst/>
          </a:prstGeom>
          <a:noFill/>
        </p:spPr>
        <p:txBody>
          <a:bodyPr wrap="square" rtlCol="0">
            <a:spAutoFit/>
          </a:bodyPr>
          <a:lstStyle/>
          <a:p>
            <a:pPr algn="ctr"/>
            <a:r>
              <a:rPr lang="en-US" sz="1500" b="1" spc="-100" dirty="0" smtClean="0">
                <a:solidFill>
                  <a:schemeClr val="bg1"/>
                </a:solidFill>
                <a:latin typeface="Courier New" charset="0"/>
                <a:ea typeface="Courier New" charset="0"/>
                <a:cs typeface="Courier New" charset="0"/>
              </a:rPr>
              <a:t>(animals :: Table)</a:t>
            </a:r>
            <a:endParaRPr lang="en-US" sz="1500" b="1" spc="-100" dirty="0">
              <a:solidFill>
                <a:schemeClr val="bg1"/>
              </a:solidFill>
              <a:latin typeface="Courier New" charset="0"/>
              <a:ea typeface="Courier New" charset="0"/>
              <a:cs typeface="Courier New" charset="0"/>
            </a:endParaRPr>
          </a:p>
        </p:txBody>
      </p:sp>
      <p:sp>
        <p:nvSpPr>
          <p:cNvPr id="55" name="TextBox 54"/>
          <p:cNvSpPr txBox="1"/>
          <p:nvPr/>
        </p:nvSpPr>
        <p:spPr>
          <a:xfrm>
            <a:off x="7431495" y="1047664"/>
            <a:ext cx="1531838" cy="323165"/>
          </a:xfrm>
          <a:prstGeom prst="rect">
            <a:avLst/>
          </a:prstGeom>
          <a:noFill/>
        </p:spPr>
        <p:txBody>
          <a:bodyPr wrap="square" rtlCol="0">
            <a:spAutoFit/>
          </a:bodyPr>
          <a:lstStyle/>
          <a:p>
            <a:pPr algn="ctr"/>
            <a:r>
              <a:rPr lang="en-US" sz="1500" b="1" spc="-100" dirty="0" smtClean="0">
                <a:solidFill>
                  <a:schemeClr val="bg1"/>
                </a:solidFill>
                <a:latin typeface="Courier New" charset="0"/>
                <a:ea typeface="Courier New" charset="0"/>
                <a:cs typeface="Courier New" charset="0"/>
              </a:rPr>
              <a:t>Table</a:t>
            </a:r>
            <a:endParaRPr lang="en-US" sz="1500" b="1" spc="-100" dirty="0">
              <a:solidFill>
                <a:schemeClr val="bg1"/>
              </a:solidFill>
              <a:latin typeface="Courier New" charset="0"/>
              <a:ea typeface="Courier New" charset="0"/>
              <a:cs typeface="Courier New" charset="0"/>
            </a:endParaRPr>
          </a:p>
        </p:txBody>
      </p:sp>
      <p:sp>
        <p:nvSpPr>
          <p:cNvPr id="56" name="TextBox 55"/>
          <p:cNvSpPr txBox="1"/>
          <p:nvPr/>
        </p:nvSpPr>
        <p:spPr>
          <a:xfrm>
            <a:off x="2273451" y="1412032"/>
            <a:ext cx="6689882" cy="323165"/>
          </a:xfrm>
          <a:prstGeom prst="rect">
            <a:avLst/>
          </a:prstGeom>
          <a:noFill/>
        </p:spPr>
        <p:txBody>
          <a:bodyPr wrap="square" rtlCol="0">
            <a:spAutoFit/>
          </a:bodyPr>
          <a:lstStyle/>
          <a:p>
            <a:r>
              <a:rPr lang="en-US" sz="1500" b="1" spc="-100" dirty="0" smtClean="0">
                <a:solidFill>
                  <a:schemeClr val="bg1"/>
                </a:solidFill>
                <a:latin typeface="Courier New" charset="0"/>
                <a:ea typeface="Courier New" charset="0"/>
                <a:cs typeface="Courier New" charset="0"/>
              </a:rPr>
              <a:t>produce a table of kittens, with nametags, sorted by age</a:t>
            </a:r>
            <a:endParaRPr lang="en-US" sz="1500" b="1" spc="-100" dirty="0">
              <a:solidFill>
                <a:schemeClr val="bg1"/>
              </a:solidFill>
              <a:latin typeface="Courier New" charset="0"/>
              <a:ea typeface="Courier New" charset="0"/>
              <a:cs typeface="Courier New" charset="0"/>
            </a:endParaRPr>
          </a:p>
        </p:txBody>
      </p:sp>
      <p:graphicFrame>
        <p:nvGraphicFramePr>
          <p:cNvPr id="57" name="Table 56"/>
          <p:cNvGraphicFramePr>
            <a:graphicFrameLocks noGrp="1"/>
          </p:cNvGraphicFramePr>
          <p:nvPr>
            <p:extLst>
              <p:ext uri="{D42A27DB-BD31-4B8C-83A1-F6EECF244321}">
                <p14:modId xmlns:p14="http://schemas.microsoft.com/office/powerpoint/2010/main" val="123380754"/>
              </p:ext>
            </p:extLst>
          </p:nvPr>
        </p:nvGraphicFramePr>
        <p:xfrm>
          <a:off x="2057400" y="2812003"/>
          <a:ext cx="3111845" cy="1440180"/>
        </p:xfrm>
        <a:graphic>
          <a:graphicData uri="http://schemas.openxmlformats.org/drawingml/2006/table">
            <a:tbl>
              <a:tblPr firstRow="1" firstCol="1" bandRow="1">
                <a:tableStyleId>{2D5ABB26-0587-4C30-8999-92F81FD0307C}</a:tableStyleId>
              </a:tblPr>
              <a:tblGrid>
                <a:gridCol w="612235"/>
                <a:gridCol w="549290"/>
                <a:gridCol w="325053"/>
                <a:gridCol w="390064"/>
                <a:gridCol w="325053"/>
                <a:gridCol w="455075"/>
                <a:gridCol w="455075"/>
              </a:tblGrid>
              <a:tr h="137160">
                <a:tc>
                  <a:txBody>
                    <a:bodyPr/>
                    <a:lstStyle/>
                    <a:p>
                      <a:pPr marL="0" marR="0" algn="ctr">
                        <a:lnSpc>
                          <a:spcPct val="200000"/>
                        </a:lnSpc>
                        <a:spcBef>
                          <a:spcPts val="0"/>
                        </a:spcBef>
                        <a:spcAft>
                          <a:spcPts val="0"/>
                        </a:spcAft>
                      </a:pPr>
                      <a:r>
                        <a:rPr lang="en-US" sz="900" b="1" spc="-50" baseline="0" dirty="0">
                          <a:solidFill>
                            <a:sysClr val="windowText" lastClr="000000"/>
                          </a:solidFill>
                          <a:effectLst/>
                          <a:latin typeface="Courier New" charset="0"/>
                          <a:ea typeface="Courier New" charset="0"/>
                          <a:cs typeface="Courier New" charset="0"/>
                        </a:rPr>
                        <a:t>name</a:t>
                      </a:r>
                    </a:p>
                  </a:txBody>
                  <a:tcPr marL="28575" marR="28575" marT="0" marB="0" anchor="b"/>
                </a:tc>
                <a:tc>
                  <a:txBody>
                    <a:bodyPr/>
                    <a:lstStyle/>
                    <a:p>
                      <a:pPr marL="0" marR="0" algn="ctr">
                        <a:lnSpc>
                          <a:spcPct val="200000"/>
                        </a:lnSpc>
                        <a:spcBef>
                          <a:spcPts val="0"/>
                        </a:spcBef>
                        <a:spcAft>
                          <a:spcPts val="0"/>
                        </a:spcAft>
                      </a:pPr>
                      <a:r>
                        <a:rPr lang="en-US" sz="900" b="1" spc="-50" baseline="0">
                          <a:solidFill>
                            <a:sysClr val="windowText" lastClr="000000"/>
                          </a:solidFill>
                          <a:effectLst/>
                          <a:latin typeface="Courier New" charset="0"/>
                          <a:ea typeface="Courier New" charset="0"/>
                          <a:cs typeface="Courier New" charset="0"/>
                        </a:rPr>
                        <a:t>species</a:t>
                      </a:r>
                    </a:p>
                  </a:txBody>
                  <a:tcPr marL="28575" marR="28575" marT="0" marB="0" anchor="b"/>
                </a:tc>
                <a:tc>
                  <a:txBody>
                    <a:bodyPr/>
                    <a:lstStyle/>
                    <a:p>
                      <a:pPr marL="0" marR="0" algn="ctr">
                        <a:lnSpc>
                          <a:spcPct val="200000"/>
                        </a:lnSpc>
                        <a:spcBef>
                          <a:spcPts val="0"/>
                        </a:spcBef>
                        <a:spcAft>
                          <a:spcPts val="0"/>
                        </a:spcAft>
                      </a:pPr>
                      <a:r>
                        <a:rPr lang="en-US" sz="900" b="1" spc="-50" baseline="0" dirty="0">
                          <a:solidFill>
                            <a:sysClr val="windowText" lastClr="000000"/>
                          </a:solidFill>
                          <a:effectLst/>
                          <a:latin typeface="Courier New" charset="0"/>
                          <a:ea typeface="Courier New" charset="0"/>
                          <a:cs typeface="Courier New" charset="0"/>
                        </a:rPr>
                        <a:t>age</a:t>
                      </a:r>
                    </a:p>
                  </a:txBody>
                  <a:tcPr marL="28575" marR="28575" marT="0" marB="0" anchor="b"/>
                </a:tc>
                <a:tc>
                  <a:txBody>
                    <a:bodyPr/>
                    <a:lstStyle/>
                    <a:p>
                      <a:pPr marL="0" marR="0" algn="ctr">
                        <a:lnSpc>
                          <a:spcPct val="200000"/>
                        </a:lnSpc>
                        <a:spcBef>
                          <a:spcPts val="0"/>
                        </a:spcBef>
                        <a:spcAft>
                          <a:spcPts val="0"/>
                        </a:spcAft>
                      </a:pPr>
                      <a:r>
                        <a:rPr lang="en-US" sz="900" b="1" spc="-50" baseline="0">
                          <a:solidFill>
                            <a:sysClr val="windowText" lastClr="000000"/>
                          </a:solidFill>
                          <a:effectLst/>
                          <a:latin typeface="Courier New" charset="0"/>
                          <a:ea typeface="Courier New" charset="0"/>
                          <a:cs typeface="Courier New" charset="0"/>
                        </a:rPr>
                        <a:t>fixed</a:t>
                      </a:r>
                    </a:p>
                  </a:txBody>
                  <a:tcPr marL="28575" marR="28575" marT="0" marB="0" anchor="b"/>
                </a:tc>
                <a:tc>
                  <a:txBody>
                    <a:bodyPr/>
                    <a:lstStyle/>
                    <a:p>
                      <a:pPr marL="0" marR="0" algn="ctr">
                        <a:lnSpc>
                          <a:spcPct val="200000"/>
                        </a:lnSpc>
                        <a:spcBef>
                          <a:spcPts val="0"/>
                        </a:spcBef>
                        <a:spcAft>
                          <a:spcPts val="0"/>
                        </a:spcAft>
                      </a:pPr>
                      <a:r>
                        <a:rPr lang="en-US" sz="900" b="1" spc="-50" baseline="0">
                          <a:solidFill>
                            <a:sysClr val="windowText" lastClr="000000"/>
                          </a:solidFill>
                          <a:effectLst/>
                          <a:latin typeface="Courier New" charset="0"/>
                          <a:ea typeface="Courier New" charset="0"/>
                          <a:cs typeface="Courier New" charset="0"/>
                        </a:rPr>
                        <a:t>legs</a:t>
                      </a:r>
                    </a:p>
                  </a:txBody>
                  <a:tcPr marL="28575" marR="28575" marT="0" marB="0" anchor="b"/>
                </a:tc>
                <a:tc>
                  <a:txBody>
                    <a:bodyPr/>
                    <a:lstStyle/>
                    <a:p>
                      <a:pPr marL="0" marR="0" algn="ctr">
                        <a:lnSpc>
                          <a:spcPct val="200000"/>
                        </a:lnSpc>
                        <a:spcBef>
                          <a:spcPts val="0"/>
                        </a:spcBef>
                        <a:spcAft>
                          <a:spcPts val="0"/>
                        </a:spcAft>
                      </a:pPr>
                      <a:r>
                        <a:rPr lang="en-US" sz="900" b="1" spc="-50" baseline="0" dirty="0">
                          <a:solidFill>
                            <a:sysClr val="windowText" lastClr="000000"/>
                          </a:solidFill>
                          <a:effectLst/>
                          <a:latin typeface="Courier New" charset="0"/>
                          <a:ea typeface="Courier New" charset="0"/>
                          <a:cs typeface="Courier New" charset="0"/>
                        </a:rPr>
                        <a:t>weight</a:t>
                      </a:r>
                    </a:p>
                  </a:txBody>
                  <a:tcPr marL="28575" marR="28575" marT="0" marB="0" anchor="b"/>
                </a:tc>
                <a:tc>
                  <a:txBody>
                    <a:bodyPr/>
                    <a:lstStyle/>
                    <a:p>
                      <a:pPr marL="0" marR="0" algn="ctr">
                        <a:lnSpc>
                          <a:spcPct val="200000"/>
                        </a:lnSpc>
                        <a:spcBef>
                          <a:spcPts val="0"/>
                        </a:spcBef>
                        <a:spcAft>
                          <a:spcPts val="0"/>
                        </a:spcAft>
                      </a:pPr>
                      <a:r>
                        <a:rPr lang="en-US" sz="900" b="1" spc="-50" baseline="0" dirty="0">
                          <a:solidFill>
                            <a:sysClr val="windowText" lastClr="000000"/>
                          </a:solidFill>
                          <a:effectLst/>
                          <a:latin typeface="Courier New" charset="0"/>
                          <a:ea typeface="Courier New" charset="0"/>
                          <a:cs typeface="Courier New" charset="0"/>
                        </a:rPr>
                        <a:t>adopt</a:t>
                      </a:r>
                    </a:p>
                  </a:txBody>
                  <a:tcPr marL="0" marR="0" marT="0" marB="0"/>
                </a:tc>
              </a:tr>
              <a:tr h="137160">
                <a:tc>
                  <a:txBody>
                    <a:bodyPr/>
                    <a:lstStyle/>
                    <a:p>
                      <a:pPr marL="0" marR="0" algn="ctr">
                        <a:lnSpc>
                          <a:spcPct val="200000"/>
                        </a:lnSpc>
                        <a:spcBef>
                          <a:spcPts val="0"/>
                        </a:spcBef>
                        <a:spcAft>
                          <a:spcPts val="0"/>
                        </a:spcAft>
                      </a:pPr>
                      <a:r>
                        <a:rPr lang="en-US" sz="900" spc="-50" baseline="0" dirty="0">
                          <a:solidFill>
                            <a:sysClr val="windowText" lastClr="000000"/>
                          </a:solidFill>
                          <a:effectLst/>
                          <a:latin typeface="Courier New" charset="0"/>
                          <a:ea typeface="Courier New" charset="0"/>
                          <a:cs typeface="Courier New" charset="0"/>
                        </a:rPr>
                        <a:t>Sasha</a:t>
                      </a:r>
                    </a:p>
                  </a:txBody>
                  <a:tcPr marL="28575" marR="28575" marT="0" marB="0"/>
                </a:tc>
                <a:tc>
                  <a:txBody>
                    <a:bodyPr/>
                    <a:lstStyle/>
                    <a:p>
                      <a:pPr marL="0" marR="0" algn="ctr">
                        <a:lnSpc>
                          <a:spcPct val="200000"/>
                        </a:lnSpc>
                        <a:spcBef>
                          <a:spcPts val="0"/>
                        </a:spcBef>
                        <a:spcAft>
                          <a:spcPts val="0"/>
                        </a:spcAft>
                      </a:pPr>
                      <a:r>
                        <a:rPr lang="en-US" sz="900" spc="-50" baseline="0" dirty="0">
                          <a:solidFill>
                            <a:sysClr val="windowText" lastClr="000000"/>
                          </a:solidFill>
                          <a:effectLst/>
                          <a:latin typeface="Courier New" charset="0"/>
                          <a:ea typeface="Courier New" charset="0"/>
                          <a:cs typeface="Courier New" charset="0"/>
                        </a:rPr>
                        <a:t>cat</a:t>
                      </a:r>
                    </a:p>
                  </a:txBody>
                  <a:tcPr marL="28575" marR="28575" marT="0" marB="0"/>
                </a:tc>
                <a:tc>
                  <a:txBody>
                    <a:bodyPr/>
                    <a:lstStyle/>
                    <a:p>
                      <a:pPr marL="0" marR="0" algn="ctr">
                        <a:lnSpc>
                          <a:spcPct val="200000"/>
                        </a:lnSpc>
                        <a:spcBef>
                          <a:spcPts val="0"/>
                        </a:spcBef>
                        <a:spcAft>
                          <a:spcPts val="0"/>
                        </a:spcAft>
                      </a:pPr>
                      <a:r>
                        <a:rPr lang="en-US" sz="900" spc="-50" baseline="0">
                          <a:solidFill>
                            <a:sysClr val="windowText" lastClr="000000"/>
                          </a:solidFill>
                          <a:effectLst/>
                          <a:latin typeface="Courier New" charset="0"/>
                          <a:ea typeface="Courier New" charset="0"/>
                          <a:cs typeface="Courier New" charset="0"/>
                        </a:rPr>
                        <a:t>1</a:t>
                      </a:r>
                    </a:p>
                  </a:txBody>
                  <a:tcPr marL="28575" marR="28575" marT="0" marB="0"/>
                </a:tc>
                <a:tc>
                  <a:txBody>
                    <a:bodyPr/>
                    <a:lstStyle/>
                    <a:p>
                      <a:pPr marL="0" marR="0" algn="ctr">
                        <a:lnSpc>
                          <a:spcPct val="200000"/>
                        </a:lnSpc>
                        <a:spcBef>
                          <a:spcPts val="0"/>
                        </a:spcBef>
                        <a:spcAft>
                          <a:spcPts val="0"/>
                        </a:spcAft>
                      </a:pPr>
                      <a:r>
                        <a:rPr lang="en-US" sz="900" spc="-50" baseline="0">
                          <a:solidFill>
                            <a:sysClr val="windowText" lastClr="000000"/>
                          </a:solidFill>
                          <a:effectLst/>
                          <a:latin typeface="Courier New" charset="0"/>
                          <a:ea typeface="Courier New" charset="0"/>
                          <a:cs typeface="Courier New" charset="0"/>
                        </a:rPr>
                        <a:t>FALSE</a:t>
                      </a:r>
                    </a:p>
                  </a:txBody>
                  <a:tcPr marL="28575" marR="28575" marT="0" marB="0"/>
                </a:tc>
                <a:tc>
                  <a:txBody>
                    <a:bodyPr/>
                    <a:lstStyle/>
                    <a:p>
                      <a:pPr marL="0" marR="0" algn="ctr">
                        <a:lnSpc>
                          <a:spcPct val="200000"/>
                        </a:lnSpc>
                        <a:spcBef>
                          <a:spcPts val="0"/>
                        </a:spcBef>
                        <a:spcAft>
                          <a:spcPts val="0"/>
                        </a:spcAft>
                      </a:pPr>
                      <a:r>
                        <a:rPr lang="en-US" sz="900" spc="-50" baseline="0" dirty="0">
                          <a:solidFill>
                            <a:sysClr val="windowText" lastClr="000000"/>
                          </a:solidFill>
                          <a:effectLst/>
                          <a:latin typeface="Courier New" charset="0"/>
                          <a:ea typeface="Courier New" charset="0"/>
                          <a:cs typeface="Courier New" charset="0"/>
                        </a:rPr>
                        <a:t>4</a:t>
                      </a:r>
                    </a:p>
                  </a:txBody>
                  <a:tcPr marL="28575" marR="28575" marT="0" marB="0"/>
                </a:tc>
                <a:tc>
                  <a:txBody>
                    <a:bodyPr/>
                    <a:lstStyle/>
                    <a:p>
                      <a:pPr marL="0" marR="0" algn="ctr">
                        <a:lnSpc>
                          <a:spcPct val="200000"/>
                        </a:lnSpc>
                        <a:spcBef>
                          <a:spcPts val="0"/>
                        </a:spcBef>
                        <a:spcAft>
                          <a:spcPts val="0"/>
                        </a:spcAft>
                      </a:pPr>
                      <a:r>
                        <a:rPr lang="en-US" sz="900" spc="-50" baseline="0" dirty="0">
                          <a:solidFill>
                            <a:sysClr val="windowText" lastClr="000000"/>
                          </a:solidFill>
                          <a:effectLst/>
                          <a:latin typeface="Courier New" charset="0"/>
                          <a:ea typeface="Courier New" charset="0"/>
                          <a:cs typeface="Courier New" charset="0"/>
                        </a:rPr>
                        <a:t>6.5</a:t>
                      </a:r>
                    </a:p>
                  </a:txBody>
                  <a:tcPr marL="28575" marR="28575" marT="0" marB="0"/>
                </a:tc>
                <a:tc>
                  <a:txBody>
                    <a:bodyPr/>
                    <a:lstStyle/>
                    <a:p>
                      <a:pPr marL="0" marR="0" algn="ctr">
                        <a:lnSpc>
                          <a:spcPct val="200000"/>
                        </a:lnSpc>
                        <a:spcBef>
                          <a:spcPts val="0"/>
                        </a:spcBef>
                        <a:spcAft>
                          <a:spcPts val="0"/>
                        </a:spcAft>
                      </a:pPr>
                      <a:r>
                        <a:rPr lang="en-US" sz="900" spc="-50" baseline="0" dirty="0">
                          <a:solidFill>
                            <a:sysClr val="windowText" lastClr="000000"/>
                          </a:solidFill>
                          <a:effectLst/>
                          <a:latin typeface="Courier New" charset="0"/>
                          <a:ea typeface="Courier New" charset="0"/>
                          <a:cs typeface="Courier New" charset="0"/>
                        </a:rPr>
                        <a:t>4</a:t>
                      </a:r>
                    </a:p>
                  </a:txBody>
                  <a:tcPr marL="0" marR="0" marT="0" marB="0"/>
                </a:tc>
              </a:tr>
              <a:tr h="137160">
                <a:tc>
                  <a:txBody>
                    <a:bodyPr/>
                    <a:lstStyle/>
                    <a:p>
                      <a:pPr marL="0" marR="0" algn="ctr">
                        <a:lnSpc>
                          <a:spcPct val="200000"/>
                        </a:lnSpc>
                        <a:spcBef>
                          <a:spcPts val="0"/>
                        </a:spcBef>
                        <a:spcAft>
                          <a:spcPts val="0"/>
                        </a:spcAft>
                      </a:pPr>
                      <a:r>
                        <a:rPr lang="en-US" sz="900" spc="-50" baseline="0">
                          <a:solidFill>
                            <a:sysClr val="windowText" lastClr="000000"/>
                          </a:solidFill>
                          <a:effectLst/>
                          <a:latin typeface="Courier New" charset="0"/>
                          <a:ea typeface="Courier New" charset="0"/>
                          <a:cs typeface="Courier New" charset="0"/>
                        </a:rPr>
                        <a:t>Toggle</a:t>
                      </a:r>
                    </a:p>
                  </a:txBody>
                  <a:tcPr marL="28575" marR="28575" marT="0" marB="0" anchor="b"/>
                </a:tc>
                <a:tc>
                  <a:txBody>
                    <a:bodyPr/>
                    <a:lstStyle/>
                    <a:p>
                      <a:pPr marL="0" marR="0" algn="ctr">
                        <a:lnSpc>
                          <a:spcPct val="200000"/>
                        </a:lnSpc>
                        <a:spcBef>
                          <a:spcPts val="0"/>
                        </a:spcBef>
                        <a:spcAft>
                          <a:spcPts val="0"/>
                        </a:spcAft>
                      </a:pPr>
                      <a:r>
                        <a:rPr lang="en-US" sz="900" spc="-50" baseline="0" dirty="0">
                          <a:solidFill>
                            <a:sysClr val="windowText" lastClr="000000"/>
                          </a:solidFill>
                          <a:effectLst/>
                          <a:latin typeface="Courier New" charset="0"/>
                          <a:ea typeface="Courier New" charset="0"/>
                          <a:cs typeface="Courier New" charset="0"/>
                        </a:rPr>
                        <a:t>dog</a:t>
                      </a:r>
                    </a:p>
                  </a:txBody>
                  <a:tcPr marL="28575" marR="28575" marT="0" marB="0" anchor="b"/>
                </a:tc>
                <a:tc>
                  <a:txBody>
                    <a:bodyPr/>
                    <a:lstStyle/>
                    <a:p>
                      <a:pPr marL="0" marR="0" algn="ctr">
                        <a:lnSpc>
                          <a:spcPct val="200000"/>
                        </a:lnSpc>
                        <a:spcBef>
                          <a:spcPts val="0"/>
                        </a:spcBef>
                        <a:spcAft>
                          <a:spcPts val="0"/>
                        </a:spcAft>
                      </a:pPr>
                      <a:r>
                        <a:rPr lang="en-US" sz="900" spc="-50" baseline="0" dirty="0">
                          <a:solidFill>
                            <a:sysClr val="windowText" lastClr="000000"/>
                          </a:solidFill>
                          <a:effectLst/>
                          <a:latin typeface="Courier New" charset="0"/>
                          <a:ea typeface="Courier New" charset="0"/>
                          <a:cs typeface="Courier New" charset="0"/>
                        </a:rPr>
                        <a:t>3</a:t>
                      </a:r>
                    </a:p>
                  </a:txBody>
                  <a:tcPr marL="28575" marR="28575" marT="0" marB="0" anchor="b"/>
                </a:tc>
                <a:tc>
                  <a:txBody>
                    <a:bodyPr/>
                    <a:lstStyle/>
                    <a:p>
                      <a:pPr marL="0" marR="0" algn="ctr">
                        <a:lnSpc>
                          <a:spcPct val="200000"/>
                        </a:lnSpc>
                        <a:spcBef>
                          <a:spcPts val="0"/>
                        </a:spcBef>
                        <a:spcAft>
                          <a:spcPts val="0"/>
                        </a:spcAft>
                      </a:pPr>
                      <a:r>
                        <a:rPr lang="en-US" sz="900" spc="-50" baseline="0" dirty="0">
                          <a:solidFill>
                            <a:sysClr val="windowText" lastClr="000000"/>
                          </a:solidFill>
                          <a:effectLst/>
                          <a:latin typeface="Courier New" charset="0"/>
                          <a:ea typeface="Courier New" charset="0"/>
                          <a:cs typeface="Courier New" charset="0"/>
                        </a:rPr>
                        <a:t>TRUE</a:t>
                      </a:r>
                    </a:p>
                  </a:txBody>
                  <a:tcPr marL="28575" marR="28575" marT="0" marB="0" anchor="b"/>
                </a:tc>
                <a:tc>
                  <a:txBody>
                    <a:bodyPr/>
                    <a:lstStyle/>
                    <a:p>
                      <a:pPr marL="0" marR="0" algn="ctr">
                        <a:lnSpc>
                          <a:spcPct val="200000"/>
                        </a:lnSpc>
                        <a:spcBef>
                          <a:spcPts val="0"/>
                        </a:spcBef>
                        <a:spcAft>
                          <a:spcPts val="0"/>
                        </a:spcAft>
                      </a:pPr>
                      <a:r>
                        <a:rPr lang="en-US" sz="900" spc="-50" baseline="0">
                          <a:solidFill>
                            <a:sysClr val="windowText" lastClr="000000"/>
                          </a:solidFill>
                          <a:effectLst/>
                          <a:latin typeface="Courier New" charset="0"/>
                          <a:ea typeface="Courier New" charset="0"/>
                          <a:cs typeface="Courier New" charset="0"/>
                        </a:rPr>
                        <a:t>4</a:t>
                      </a:r>
                    </a:p>
                  </a:txBody>
                  <a:tcPr marL="28575" marR="28575" marT="0" marB="0" anchor="b"/>
                </a:tc>
                <a:tc>
                  <a:txBody>
                    <a:bodyPr/>
                    <a:lstStyle/>
                    <a:p>
                      <a:pPr marL="0" marR="0" algn="ctr">
                        <a:lnSpc>
                          <a:spcPct val="200000"/>
                        </a:lnSpc>
                        <a:spcBef>
                          <a:spcPts val="0"/>
                        </a:spcBef>
                        <a:spcAft>
                          <a:spcPts val="0"/>
                        </a:spcAft>
                      </a:pPr>
                      <a:r>
                        <a:rPr lang="en-US" sz="900" spc="-50" baseline="0">
                          <a:solidFill>
                            <a:sysClr val="windowText" lastClr="000000"/>
                          </a:solidFill>
                          <a:effectLst/>
                          <a:latin typeface="Courier New" charset="0"/>
                          <a:ea typeface="Courier New" charset="0"/>
                          <a:cs typeface="Courier New" charset="0"/>
                        </a:rPr>
                        <a:t>48</a:t>
                      </a:r>
                    </a:p>
                  </a:txBody>
                  <a:tcPr marL="28575" marR="28575" marT="0" marB="0" anchor="b"/>
                </a:tc>
                <a:tc>
                  <a:txBody>
                    <a:bodyPr/>
                    <a:lstStyle/>
                    <a:p>
                      <a:pPr marL="0" marR="0" algn="ctr">
                        <a:lnSpc>
                          <a:spcPct val="200000"/>
                        </a:lnSpc>
                        <a:spcBef>
                          <a:spcPts val="0"/>
                        </a:spcBef>
                        <a:spcAft>
                          <a:spcPts val="0"/>
                        </a:spcAft>
                      </a:pPr>
                      <a:r>
                        <a:rPr lang="en-US" sz="900" spc="-50" baseline="0">
                          <a:solidFill>
                            <a:sysClr val="windowText" lastClr="000000"/>
                          </a:solidFill>
                          <a:effectLst/>
                          <a:latin typeface="Courier New" charset="0"/>
                          <a:ea typeface="Courier New" charset="0"/>
                          <a:cs typeface="Courier New" charset="0"/>
                        </a:rPr>
                        <a:t>3</a:t>
                      </a:r>
                    </a:p>
                  </a:txBody>
                  <a:tcPr marL="0" marR="0" marT="0" marB="0" anchor="b"/>
                </a:tc>
              </a:tr>
              <a:tr h="137160">
                <a:tc>
                  <a:txBody>
                    <a:bodyPr/>
                    <a:lstStyle/>
                    <a:p>
                      <a:pPr marL="0" marR="0" algn="ctr">
                        <a:lnSpc>
                          <a:spcPct val="200000"/>
                        </a:lnSpc>
                        <a:spcBef>
                          <a:spcPts val="0"/>
                        </a:spcBef>
                        <a:spcAft>
                          <a:spcPts val="0"/>
                        </a:spcAft>
                      </a:pPr>
                      <a:r>
                        <a:rPr lang="en-US" sz="900" spc="-50" baseline="0">
                          <a:solidFill>
                            <a:sysClr val="windowText" lastClr="000000"/>
                          </a:solidFill>
                          <a:effectLst/>
                          <a:latin typeface="Courier New" charset="0"/>
                          <a:ea typeface="Courier New" charset="0"/>
                          <a:cs typeface="Courier New" charset="0"/>
                        </a:rPr>
                        <a:t>Buddy</a:t>
                      </a:r>
                    </a:p>
                  </a:txBody>
                  <a:tcPr marL="28575" marR="28575" marT="0" marB="0" anchor="b"/>
                </a:tc>
                <a:tc>
                  <a:txBody>
                    <a:bodyPr/>
                    <a:lstStyle/>
                    <a:p>
                      <a:pPr marL="0" marR="0" algn="ctr">
                        <a:lnSpc>
                          <a:spcPct val="200000"/>
                        </a:lnSpc>
                        <a:spcBef>
                          <a:spcPts val="0"/>
                        </a:spcBef>
                        <a:spcAft>
                          <a:spcPts val="0"/>
                        </a:spcAft>
                      </a:pPr>
                      <a:r>
                        <a:rPr lang="en-US" sz="900" spc="-50" baseline="0">
                          <a:solidFill>
                            <a:sysClr val="windowText" lastClr="000000"/>
                          </a:solidFill>
                          <a:effectLst/>
                          <a:latin typeface="Courier New" charset="0"/>
                          <a:ea typeface="Courier New" charset="0"/>
                          <a:cs typeface="Courier New" charset="0"/>
                        </a:rPr>
                        <a:t>lizard</a:t>
                      </a:r>
                    </a:p>
                  </a:txBody>
                  <a:tcPr marL="28575" marR="28575" marT="0" marB="0" anchor="b"/>
                </a:tc>
                <a:tc>
                  <a:txBody>
                    <a:bodyPr/>
                    <a:lstStyle/>
                    <a:p>
                      <a:pPr marL="0" marR="0" algn="ctr">
                        <a:lnSpc>
                          <a:spcPct val="200000"/>
                        </a:lnSpc>
                        <a:spcBef>
                          <a:spcPts val="0"/>
                        </a:spcBef>
                        <a:spcAft>
                          <a:spcPts val="0"/>
                        </a:spcAft>
                      </a:pPr>
                      <a:r>
                        <a:rPr lang="en-US" sz="900" spc="-50" baseline="0">
                          <a:solidFill>
                            <a:sysClr val="windowText" lastClr="000000"/>
                          </a:solidFill>
                          <a:effectLst/>
                          <a:latin typeface="Courier New" charset="0"/>
                          <a:ea typeface="Courier New" charset="0"/>
                          <a:cs typeface="Courier New" charset="0"/>
                        </a:rPr>
                        <a:t>2</a:t>
                      </a:r>
                    </a:p>
                  </a:txBody>
                  <a:tcPr marL="28575" marR="28575" marT="0" marB="0" anchor="b"/>
                </a:tc>
                <a:tc>
                  <a:txBody>
                    <a:bodyPr/>
                    <a:lstStyle/>
                    <a:p>
                      <a:pPr marL="0" marR="0" algn="ctr">
                        <a:lnSpc>
                          <a:spcPct val="200000"/>
                        </a:lnSpc>
                        <a:spcBef>
                          <a:spcPts val="0"/>
                        </a:spcBef>
                        <a:spcAft>
                          <a:spcPts val="0"/>
                        </a:spcAft>
                      </a:pPr>
                      <a:r>
                        <a:rPr lang="en-US" sz="900" spc="-50" baseline="0">
                          <a:solidFill>
                            <a:sysClr val="windowText" lastClr="000000"/>
                          </a:solidFill>
                          <a:effectLst/>
                          <a:latin typeface="Courier New" charset="0"/>
                          <a:ea typeface="Courier New" charset="0"/>
                          <a:cs typeface="Courier New" charset="0"/>
                        </a:rPr>
                        <a:t>FALSE</a:t>
                      </a:r>
                    </a:p>
                  </a:txBody>
                  <a:tcPr marL="28575" marR="28575" marT="0" marB="0" anchor="b"/>
                </a:tc>
                <a:tc>
                  <a:txBody>
                    <a:bodyPr/>
                    <a:lstStyle/>
                    <a:p>
                      <a:pPr marL="0" marR="0" algn="ctr">
                        <a:lnSpc>
                          <a:spcPct val="200000"/>
                        </a:lnSpc>
                        <a:spcBef>
                          <a:spcPts val="0"/>
                        </a:spcBef>
                        <a:spcAft>
                          <a:spcPts val="0"/>
                        </a:spcAft>
                      </a:pPr>
                      <a:r>
                        <a:rPr lang="en-US" sz="900" spc="-50" baseline="0" dirty="0">
                          <a:solidFill>
                            <a:sysClr val="windowText" lastClr="000000"/>
                          </a:solidFill>
                          <a:effectLst/>
                          <a:latin typeface="Courier New" charset="0"/>
                          <a:ea typeface="Courier New" charset="0"/>
                          <a:cs typeface="Courier New" charset="0"/>
                        </a:rPr>
                        <a:t>4</a:t>
                      </a:r>
                    </a:p>
                  </a:txBody>
                  <a:tcPr marL="28575" marR="28575" marT="0" marB="0" anchor="b"/>
                </a:tc>
                <a:tc>
                  <a:txBody>
                    <a:bodyPr/>
                    <a:lstStyle/>
                    <a:p>
                      <a:pPr marL="0" marR="0" algn="ctr">
                        <a:lnSpc>
                          <a:spcPct val="200000"/>
                        </a:lnSpc>
                        <a:spcBef>
                          <a:spcPts val="0"/>
                        </a:spcBef>
                        <a:spcAft>
                          <a:spcPts val="0"/>
                        </a:spcAft>
                      </a:pPr>
                      <a:r>
                        <a:rPr lang="en-US" sz="900" spc="-50" baseline="0">
                          <a:solidFill>
                            <a:sysClr val="windowText" lastClr="000000"/>
                          </a:solidFill>
                          <a:effectLst/>
                          <a:latin typeface="Courier New" charset="0"/>
                          <a:ea typeface="Courier New" charset="0"/>
                          <a:cs typeface="Courier New" charset="0"/>
                        </a:rPr>
                        <a:t>0.3</a:t>
                      </a:r>
                    </a:p>
                  </a:txBody>
                  <a:tcPr marL="28575" marR="28575" marT="0" marB="0" anchor="b"/>
                </a:tc>
                <a:tc>
                  <a:txBody>
                    <a:bodyPr/>
                    <a:lstStyle/>
                    <a:p>
                      <a:pPr marL="0" marR="0" algn="ctr">
                        <a:lnSpc>
                          <a:spcPct val="200000"/>
                        </a:lnSpc>
                        <a:spcBef>
                          <a:spcPts val="0"/>
                        </a:spcBef>
                        <a:spcAft>
                          <a:spcPts val="0"/>
                        </a:spcAft>
                      </a:pPr>
                      <a:r>
                        <a:rPr lang="en-US" sz="900" spc="-50" baseline="0">
                          <a:solidFill>
                            <a:sysClr val="windowText" lastClr="000000"/>
                          </a:solidFill>
                          <a:effectLst/>
                          <a:latin typeface="Courier New" charset="0"/>
                          <a:ea typeface="Courier New" charset="0"/>
                          <a:cs typeface="Courier New" charset="0"/>
                        </a:rPr>
                        <a:t>12</a:t>
                      </a:r>
                    </a:p>
                  </a:txBody>
                  <a:tcPr marL="0" marR="0" marT="0" marB="0" anchor="b"/>
                </a:tc>
              </a:tr>
              <a:tr h="137160">
                <a:tc>
                  <a:txBody>
                    <a:bodyPr/>
                    <a:lstStyle/>
                    <a:p>
                      <a:pPr marL="0" marR="0" algn="ctr">
                        <a:lnSpc>
                          <a:spcPct val="200000"/>
                        </a:lnSpc>
                        <a:spcBef>
                          <a:spcPts val="0"/>
                        </a:spcBef>
                        <a:spcAft>
                          <a:spcPts val="0"/>
                        </a:spcAft>
                      </a:pPr>
                      <a:r>
                        <a:rPr lang="en-US" sz="900" spc="-50" baseline="0">
                          <a:solidFill>
                            <a:sysClr val="windowText" lastClr="000000"/>
                          </a:solidFill>
                          <a:effectLst/>
                          <a:latin typeface="Courier New" charset="0"/>
                          <a:ea typeface="Courier New" charset="0"/>
                          <a:cs typeface="Courier New" charset="0"/>
                        </a:rPr>
                        <a:t>Wade</a:t>
                      </a:r>
                    </a:p>
                  </a:txBody>
                  <a:tcPr marL="28575" marR="28575" marT="0" marB="0" anchor="b"/>
                </a:tc>
                <a:tc>
                  <a:txBody>
                    <a:bodyPr/>
                    <a:lstStyle/>
                    <a:p>
                      <a:pPr marL="0" marR="0" algn="ctr">
                        <a:lnSpc>
                          <a:spcPct val="200000"/>
                        </a:lnSpc>
                        <a:spcBef>
                          <a:spcPts val="0"/>
                        </a:spcBef>
                        <a:spcAft>
                          <a:spcPts val="0"/>
                        </a:spcAft>
                      </a:pPr>
                      <a:r>
                        <a:rPr lang="en-US" sz="900" spc="-50" baseline="0">
                          <a:solidFill>
                            <a:sysClr val="windowText" lastClr="000000"/>
                          </a:solidFill>
                          <a:effectLst/>
                          <a:latin typeface="Courier New" charset="0"/>
                          <a:ea typeface="Courier New" charset="0"/>
                          <a:cs typeface="Courier New" charset="0"/>
                        </a:rPr>
                        <a:t>cat</a:t>
                      </a:r>
                    </a:p>
                  </a:txBody>
                  <a:tcPr marL="28575" marR="28575" marT="0" marB="0" anchor="b"/>
                </a:tc>
                <a:tc>
                  <a:txBody>
                    <a:bodyPr/>
                    <a:lstStyle/>
                    <a:p>
                      <a:pPr marL="0" marR="0" algn="ctr">
                        <a:lnSpc>
                          <a:spcPct val="200000"/>
                        </a:lnSpc>
                        <a:spcBef>
                          <a:spcPts val="0"/>
                        </a:spcBef>
                        <a:spcAft>
                          <a:spcPts val="0"/>
                        </a:spcAft>
                      </a:pPr>
                      <a:r>
                        <a:rPr lang="en-US" sz="900" spc="-50" baseline="0">
                          <a:solidFill>
                            <a:sysClr val="windowText" lastClr="000000"/>
                          </a:solidFill>
                          <a:effectLst/>
                          <a:latin typeface="Courier New" charset="0"/>
                          <a:ea typeface="Courier New" charset="0"/>
                          <a:cs typeface="Courier New" charset="0"/>
                        </a:rPr>
                        <a:t>1</a:t>
                      </a:r>
                    </a:p>
                  </a:txBody>
                  <a:tcPr marL="28575" marR="28575" marT="0" marB="0" anchor="b"/>
                </a:tc>
                <a:tc>
                  <a:txBody>
                    <a:bodyPr/>
                    <a:lstStyle/>
                    <a:p>
                      <a:pPr marL="0" marR="0" algn="ctr">
                        <a:lnSpc>
                          <a:spcPct val="200000"/>
                        </a:lnSpc>
                        <a:spcBef>
                          <a:spcPts val="0"/>
                        </a:spcBef>
                        <a:spcAft>
                          <a:spcPts val="0"/>
                        </a:spcAft>
                      </a:pPr>
                      <a:r>
                        <a:rPr lang="en-US" sz="900" spc="-50" baseline="0">
                          <a:solidFill>
                            <a:sysClr val="windowText" lastClr="000000"/>
                          </a:solidFill>
                          <a:effectLst/>
                          <a:latin typeface="Courier New" charset="0"/>
                          <a:ea typeface="Courier New" charset="0"/>
                          <a:cs typeface="Courier New" charset="0"/>
                        </a:rPr>
                        <a:t>FALSE</a:t>
                      </a:r>
                    </a:p>
                  </a:txBody>
                  <a:tcPr marL="28575" marR="28575" marT="0" marB="0" anchor="b"/>
                </a:tc>
                <a:tc>
                  <a:txBody>
                    <a:bodyPr/>
                    <a:lstStyle/>
                    <a:p>
                      <a:pPr marL="0" marR="0" algn="ctr">
                        <a:lnSpc>
                          <a:spcPct val="200000"/>
                        </a:lnSpc>
                        <a:spcBef>
                          <a:spcPts val="0"/>
                        </a:spcBef>
                        <a:spcAft>
                          <a:spcPts val="0"/>
                        </a:spcAft>
                      </a:pPr>
                      <a:r>
                        <a:rPr lang="en-US" sz="900" spc="-50" baseline="0">
                          <a:solidFill>
                            <a:sysClr val="windowText" lastClr="000000"/>
                          </a:solidFill>
                          <a:effectLst/>
                          <a:latin typeface="Courier New" charset="0"/>
                          <a:ea typeface="Courier New" charset="0"/>
                          <a:cs typeface="Courier New" charset="0"/>
                        </a:rPr>
                        <a:t>4</a:t>
                      </a:r>
                    </a:p>
                  </a:txBody>
                  <a:tcPr marL="28575" marR="28575" marT="0" marB="0" anchor="b"/>
                </a:tc>
                <a:tc>
                  <a:txBody>
                    <a:bodyPr/>
                    <a:lstStyle/>
                    <a:p>
                      <a:pPr marL="0" marR="0" algn="ctr">
                        <a:lnSpc>
                          <a:spcPct val="200000"/>
                        </a:lnSpc>
                        <a:spcBef>
                          <a:spcPts val="0"/>
                        </a:spcBef>
                        <a:spcAft>
                          <a:spcPts val="0"/>
                        </a:spcAft>
                      </a:pPr>
                      <a:r>
                        <a:rPr lang="en-US" sz="900" spc="-50" baseline="0" dirty="0">
                          <a:solidFill>
                            <a:sysClr val="windowText" lastClr="000000"/>
                          </a:solidFill>
                          <a:effectLst/>
                          <a:latin typeface="Courier New" charset="0"/>
                          <a:ea typeface="Courier New" charset="0"/>
                          <a:cs typeface="Courier New" charset="0"/>
                        </a:rPr>
                        <a:t>3.2</a:t>
                      </a:r>
                    </a:p>
                  </a:txBody>
                  <a:tcPr marL="28575" marR="28575" marT="0" marB="0" anchor="b"/>
                </a:tc>
                <a:tc>
                  <a:txBody>
                    <a:bodyPr/>
                    <a:lstStyle/>
                    <a:p>
                      <a:pPr marL="0" marR="0" algn="ctr">
                        <a:lnSpc>
                          <a:spcPct val="200000"/>
                        </a:lnSpc>
                        <a:spcBef>
                          <a:spcPts val="0"/>
                        </a:spcBef>
                        <a:spcAft>
                          <a:spcPts val="0"/>
                        </a:spcAft>
                      </a:pPr>
                      <a:r>
                        <a:rPr lang="en-US" sz="900" spc="-50" baseline="0">
                          <a:solidFill>
                            <a:sysClr val="windowText" lastClr="000000"/>
                          </a:solidFill>
                          <a:effectLst/>
                          <a:latin typeface="Courier New" charset="0"/>
                          <a:ea typeface="Courier New" charset="0"/>
                          <a:cs typeface="Courier New" charset="0"/>
                        </a:rPr>
                        <a:t>4</a:t>
                      </a:r>
                    </a:p>
                  </a:txBody>
                  <a:tcPr marL="0" marR="0" marT="0" marB="0" anchor="b"/>
                </a:tc>
              </a:tr>
              <a:tr h="137160">
                <a:tc>
                  <a:txBody>
                    <a:bodyPr/>
                    <a:lstStyle/>
                    <a:p>
                      <a:pPr marL="0" marR="0" algn="ctr">
                        <a:lnSpc>
                          <a:spcPct val="200000"/>
                        </a:lnSpc>
                        <a:spcBef>
                          <a:spcPts val="0"/>
                        </a:spcBef>
                        <a:spcAft>
                          <a:spcPts val="0"/>
                        </a:spcAft>
                      </a:pPr>
                      <a:r>
                        <a:rPr lang="en-US" sz="900" spc="-50" baseline="0">
                          <a:solidFill>
                            <a:sysClr val="windowText" lastClr="000000"/>
                          </a:solidFill>
                          <a:effectLst/>
                          <a:latin typeface="Courier New" charset="0"/>
                          <a:ea typeface="Courier New" charset="0"/>
                          <a:cs typeface="Courier New" charset="0"/>
                        </a:rPr>
                        <a:t>Mittens</a:t>
                      </a:r>
                    </a:p>
                  </a:txBody>
                  <a:tcPr marL="28575" marR="28575" marT="0" marB="0"/>
                </a:tc>
                <a:tc>
                  <a:txBody>
                    <a:bodyPr/>
                    <a:lstStyle/>
                    <a:p>
                      <a:pPr marL="0" marR="0" algn="ctr">
                        <a:lnSpc>
                          <a:spcPct val="200000"/>
                        </a:lnSpc>
                        <a:spcBef>
                          <a:spcPts val="0"/>
                        </a:spcBef>
                        <a:spcAft>
                          <a:spcPts val="0"/>
                        </a:spcAft>
                      </a:pPr>
                      <a:r>
                        <a:rPr lang="en-US" sz="900" spc="-50" baseline="0">
                          <a:solidFill>
                            <a:sysClr val="windowText" lastClr="000000"/>
                          </a:solidFill>
                          <a:effectLst/>
                          <a:latin typeface="Courier New" charset="0"/>
                          <a:ea typeface="Courier New" charset="0"/>
                          <a:cs typeface="Courier New" charset="0"/>
                        </a:rPr>
                        <a:t>cat</a:t>
                      </a:r>
                    </a:p>
                  </a:txBody>
                  <a:tcPr marL="28575" marR="28575" marT="0" marB="0"/>
                </a:tc>
                <a:tc>
                  <a:txBody>
                    <a:bodyPr/>
                    <a:lstStyle/>
                    <a:p>
                      <a:pPr marL="0" marR="0" algn="ctr">
                        <a:lnSpc>
                          <a:spcPct val="200000"/>
                        </a:lnSpc>
                        <a:spcBef>
                          <a:spcPts val="0"/>
                        </a:spcBef>
                        <a:spcAft>
                          <a:spcPts val="0"/>
                        </a:spcAft>
                      </a:pPr>
                      <a:r>
                        <a:rPr lang="en-US" sz="900" spc="-50" baseline="0">
                          <a:solidFill>
                            <a:sysClr val="windowText" lastClr="000000"/>
                          </a:solidFill>
                          <a:effectLst/>
                          <a:latin typeface="Courier New" charset="0"/>
                          <a:ea typeface="Courier New" charset="0"/>
                          <a:cs typeface="Courier New" charset="0"/>
                        </a:rPr>
                        <a:t>2</a:t>
                      </a:r>
                    </a:p>
                  </a:txBody>
                  <a:tcPr marL="28575" marR="28575" marT="0" marB="0"/>
                </a:tc>
                <a:tc>
                  <a:txBody>
                    <a:bodyPr/>
                    <a:lstStyle/>
                    <a:p>
                      <a:pPr marL="0" marR="0" algn="ctr">
                        <a:lnSpc>
                          <a:spcPct val="200000"/>
                        </a:lnSpc>
                        <a:spcBef>
                          <a:spcPts val="0"/>
                        </a:spcBef>
                        <a:spcAft>
                          <a:spcPts val="0"/>
                        </a:spcAft>
                      </a:pPr>
                      <a:r>
                        <a:rPr lang="en-US" sz="900" spc="-50" baseline="0">
                          <a:solidFill>
                            <a:sysClr val="windowText" lastClr="000000"/>
                          </a:solidFill>
                          <a:effectLst/>
                          <a:latin typeface="Courier New" charset="0"/>
                          <a:ea typeface="Courier New" charset="0"/>
                          <a:cs typeface="Courier New" charset="0"/>
                        </a:rPr>
                        <a:t>TRUE</a:t>
                      </a:r>
                    </a:p>
                  </a:txBody>
                  <a:tcPr marL="28575" marR="28575" marT="0" marB="0"/>
                </a:tc>
                <a:tc>
                  <a:txBody>
                    <a:bodyPr/>
                    <a:lstStyle/>
                    <a:p>
                      <a:pPr marL="0" marR="0" algn="ctr">
                        <a:lnSpc>
                          <a:spcPct val="200000"/>
                        </a:lnSpc>
                        <a:spcBef>
                          <a:spcPts val="0"/>
                        </a:spcBef>
                        <a:spcAft>
                          <a:spcPts val="0"/>
                        </a:spcAft>
                      </a:pPr>
                      <a:r>
                        <a:rPr lang="en-US" sz="900" spc="-50" baseline="0" dirty="0">
                          <a:solidFill>
                            <a:sysClr val="windowText" lastClr="000000"/>
                          </a:solidFill>
                          <a:effectLst/>
                          <a:latin typeface="Courier New" charset="0"/>
                          <a:ea typeface="Courier New" charset="0"/>
                          <a:cs typeface="Courier New" charset="0"/>
                        </a:rPr>
                        <a:t>4</a:t>
                      </a:r>
                    </a:p>
                  </a:txBody>
                  <a:tcPr marL="28575" marR="28575" marT="0" marB="0"/>
                </a:tc>
                <a:tc>
                  <a:txBody>
                    <a:bodyPr/>
                    <a:lstStyle/>
                    <a:p>
                      <a:pPr marL="0" marR="0" algn="ctr">
                        <a:lnSpc>
                          <a:spcPct val="200000"/>
                        </a:lnSpc>
                        <a:spcBef>
                          <a:spcPts val="0"/>
                        </a:spcBef>
                        <a:spcAft>
                          <a:spcPts val="0"/>
                        </a:spcAft>
                      </a:pPr>
                      <a:r>
                        <a:rPr lang="en-US" sz="900" spc="-50" baseline="0" dirty="0">
                          <a:solidFill>
                            <a:sysClr val="windowText" lastClr="000000"/>
                          </a:solidFill>
                          <a:effectLst/>
                          <a:latin typeface="Courier New" charset="0"/>
                          <a:ea typeface="Courier New" charset="0"/>
                          <a:cs typeface="Courier New" charset="0"/>
                        </a:rPr>
                        <a:t>7.4</a:t>
                      </a:r>
                    </a:p>
                  </a:txBody>
                  <a:tcPr marL="28575" marR="28575" marT="0" marB="0"/>
                </a:tc>
                <a:tc>
                  <a:txBody>
                    <a:bodyPr/>
                    <a:lstStyle/>
                    <a:p>
                      <a:pPr marL="0" marR="0" algn="ctr">
                        <a:lnSpc>
                          <a:spcPct val="200000"/>
                        </a:lnSpc>
                        <a:spcBef>
                          <a:spcPts val="0"/>
                        </a:spcBef>
                        <a:spcAft>
                          <a:spcPts val="0"/>
                        </a:spcAft>
                      </a:pPr>
                      <a:r>
                        <a:rPr lang="en-US" sz="900" spc="-50" baseline="0" dirty="0">
                          <a:solidFill>
                            <a:sysClr val="windowText" lastClr="000000"/>
                          </a:solidFill>
                          <a:effectLst/>
                          <a:latin typeface="Courier New" charset="0"/>
                          <a:ea typeface="Courier New" charset="0"/>
                          <a:cs typeface="Courier New" charset="0"/>
                        </a:rPr>
                        <a:t>5</a:t>
                      </a:r>
                    </a:p>
                  </a:txBody>
                  <a:tcPr marL="0" marR="0" marT="0" marB="0"/>
                </a:tc>
              </a:tr>
            </a:tbl>
          </a:graphicData>
        </a:graphic>
      </p:graphicFrame>
      <p:sp>
        <p:nvSpPr>
          <p:cNvPr id="58" name="TextBox 57"/>
          <p:cNvSpPr txBox="1"/>
          <p:nvPr/>
        </p:nvSpPr>
        <p:spPr>
          <a:xfrm>
            <a:off x="2273450" y="2481218"/>
            <a:ext cx="2831949" cy="323165"/>
          </a:xfrm>
          <a:prstGeom prst="rect">
            <a:avLst/>
          </a:prstGeom>
          <a:noFill/>
        </p:spPr>
        <p:txBody>
          <a:bodyPr wrap="square" rtlCol="0">
            <a:spAutoFit/>
          </a:bodyPr>
          <a:lstStyle/>
          <a:p>
            <a:pPr algn="ctr"/>
            <a:r>
              <a:rPr lang="en-US" sz="1500" b="1" spc="-100" dirty="0">
                <a:solidFill>
                  <a:schemeClr val="bg1"/>
                </a:solidFill>
                <a:latin typeface="Courier New" charset="0"/>
                <a:ea typeface="Courier New" charset="0"/>
                <a:cs typeface="Courier New" charset="0"/>
              </a:rPr>
              <a:t>a</a:t>
            </a:r>
            <a:r>
              <a:rPr lang="en-US" sz="1500" b="1" spc="-100" dirty="0" smtClean="0">
                <a:solidFill>
                  <a:schemeClr val="bg1"/>
                </a:solidFill>
                <a:latin typeface="Courier New" charset="0"/>
                <a:ea typeface="Courier New" charset="0"/>
                <a:cs typeface="Courier New" charset="0"/>
              </a:rPr>
              <a:t>nimals-table</a:t>
            </a:r>
            <a:endParaRPr lang="en-US" sz="1500" b="1" spc="-100" dirty="0">
              <a:solidFill>
                <a:schemeClr val="bg1"/>
              </a:solidFill>
              <a:latin typeface="Courier New" charset="0"/>
              <a:ea typeface="Courier New" charset="0"/>
              <a:cs typeface="Courier New" charset="0"/>
            </a:endParaRPr>
          </a:p>
        </p:txBody>
      </p:sp>
      <p:sp>
        <p:nvSpPr>
          <p:cNvPr id="59" name="TextBox 58"/>
          <p:cNvSpPr txBox="1"/>
          <p:nvPr/>
        </p:nvSpPr>
        <p:spPr>
          <a:xfrm>
            <a:off x="5854699" y="2481217"/>
            <a:ext cx="3108634" cy="323165"/>
          </a:xfrm>
          <a:prstGeom prst="rect">
            <a:avLst/>
          </a:prstGeom>
          <a:noFill/>
        </p:spPr>
        <p:txBody>
          <a:bodyPr wrap="square" rtlCol="0">
            <a:spAutoFit/>
          </a:bodyPr>
          <a:lstStyle/>
          <a:p>
            <a:pPr algn="r"/>
            <a:r>
              <a:rPr lang="en-US" sz="1500" b="1" spc="-150" smtClean="0">
                <a:solidFill>
                  <a:schemeClr val="bg1"/>
                </a:solidFill>
                <a:latin typeface="Courier New" charset="0"/>
                <a:ea typeface="Courier New" charset="0"/>
                <a:cs typeface="Courier New" charset="0"/>
              </a:rPr>
              <a:t>(animals-table</a:t>
            </a:r>
            <a:r>
              <a:rPr lang="en-US" sz="1500" b="1" spc="-150" dirty="0" smtClean="0">
                <a:solidFill>
                  <a:schemeClr val="bg1"/>
                </a:solidFill>
                <a:latin typeface="Courier New" charset="0"/>
                <a:ea typeface="Courier New" charset="0"/>
                <a:cs typeface="Courier New" charset="0"/>
              </a:rPr>
              <a:t>)</a:t>
            </a:r>
            <a:endParaRPr lang="en-US" sz="1500" b="1" spc="-150" dirty="0">
              <a:solidFill>
                <a:schemeClr val="bg1"/>
              </a:solidFill>
              <a:latin typeface="Courier New" charset="0"/>
              <a:ea typeface="Courier New" charset="0"/>
              <a:cs typeface="Courier New" charset="0"/>
            </a:endParaRPr>
          </a:p>
        </p:txBody>
      </p:sp>
      <p:graphicFrame>
        <p:nvGraphicFramePr>
          <p:cNvPr id="60" name="Table 59"/>
          <p:cNvGraphicFramePr>
            <a:graphicFrameLocks noGrp="1"/>
          </p:cNvGraphicFramePr>
          <p:nvPr>
            <p:extLst>
              <p:ext uri="{D42A27DB-BD31-4B8C-83A1-F6EECF244321}">
                <p14:modId xmlns:p14="http://schemas.microsoft.com/office/powerpoint/2010/main" val="1338613123"/>
              </p:ext>
            </p:extLst>
          </p:nvPr>
        </p:nvGraphicFramePr>
        <p:xfrm>
          <a:off x="5854699" y="3076247"/>
          <a:ext cx="3136901" cy="643509"/>
        </p:xfrm>
        <a:graphic>
          <a:graphicData uri="http://schemas.openxmlformats.org/drawingml/2006/table">
            <a:tbl>
              <a:tblPr firstRow="1" firstCol="1" bandRow="1">
                <a:tableStyleId>{2D5ABB26-0587-4C30-8999-92F81FD0307C}</a:tableStyleId>
              </a:tblPr>
              <a:tblGrid>
                <a:gridCol w="397036"/>
                <a:gridCol w="457385"/>
                <a:gridCol w="285866"/>
                <a:gridCol w="343039"/>
                <a:gridCol w="285866"/>
                <a:gridCol w="400212"/>
                <a:gridCol w="400212"/>
                <a:gridCol w="567285"/>
              </a:tblGrid>
              <a:tr h="137160">
                <a:tc>
                  <a:txBody>
                    <a:bodyPr/>
                    <a:lstStyle/>
                    <a:p>
                      <a:pPr marL="0" marR="0" algn="ctr">
                        <a:lnSpc>
                          <a:spcPct val="150000"/>
                        </a:lnSpc>
                        <a:spcBef>
                          <a:spcPts val="0"/>
                        </a:spcBef>
                        <a:spcAft>
                          <a:spcPts val="0"/>
                        </a:spcAft>
                      </a:pPr>
                      <a:r>
                        <a:rPr lang="en-US" sz="800" b="1" dirty="0">
                          <a:solidFill>
                            <a:sysClr val="windowText" lastClr="000000"/>
                          </a:solidFill>
                          <a:effectLst/>
                        </a:rPr>
                        <a:t>name</a:t>
                      </a:r>
                      <a:endParaRPr lang="en-US" sz="1200" b="1" dirty="0">
                        <a:solidFill>
                          <a:sysClr val="windowText" lastClr="000000"/>
                        </a:solidFill>
                        <a:effectLst/>
                        <a:latin typeface="Times New Roman" charset="0"/>
                        <a:ea typeface="Arial Unicode MS" charset="0"/>
                      </a:endParaRPr>
                    </a:p>
                  </a:txBody>
                  <a:tcPr marL="28575" marR="28575" marT="0" marB="0" anchor="b">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75000"/>
                      </a:schemeClr>
                    </a:solidFill>
                  </a:tcPr>
                </a:tc>
                <a:tc>
                  <a:txBody>
                    <a:bodyPr/>
                    <a:lstStyle/>
                    <a:p>
                      <a:pPr marL="0" marR="0" algn="ctr">
                        <a:lnSpc>
                          <a:spcPct val="150000"/>
                        </a:lnSpc>
                        <a:spcBef>
                          <a:spcPts val="0"/>
                        </a:spcBef>
                        <a:spcAft>
                          <a:spcPts val="0"/>
                        </a:spcAft>
                      </a:pPr>
                      <a:r>
                        <a:rPr lang="en-US" sz="800" b="1" dirty="0">
                          <a:solidFill>
                            <a:sysClr val="windowText" lastClr="000000"/>
                          </a:solidFill>
                          <a:effectLst/>
                        </a:rPr>
                        <a:t>species</a:t>
                      </a:r>
                      <a:endParaRPr lang="en-US" sz="1200" b="1" dirty="0">
                        <a:solidFill>
                          <a:sysClr val="windowText" lastClr="000000"/>
                        </a:solidFill>
                        <a:effectLst/>
                        <a:latin typeface="Times New Roman" charset="0"/>
                        <a:ea typeface="Arial Unicode MS" charset="0"/>
                      </a:endParaRPr>
                    </a:p>
                  </a:txBody>
                  <a:tcPr marL="28575" marR="28575" marT="0" marB="0" anchor="b">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75000"/>
                      </a:schemeClr>
                    </a:solidFill>
                  </a:tcPr>
                </a:tc>
                <a:tc>
                  <a:txBody>
                    <a:bodyPr/>
                    <a:lstStyle/>
                    <a:p>
                      <a:pPr marL="0" marR="0" algn="ctr">
                        <a:lnSpc>
                          <a:spcPct val="150000"/>
                        </a:lnSpc>
                        <a:spcBef>
                          <a:spcPts val="0"/>
                        </a:spcBef>
                        <a:spcAft>
                          <a:spcPts val="0"/>
                        </a:spcAft>
                      </a:pPr>
                      <a:r>
                        <a:rPr lang="en-US" sz="800" b="1" dirty="0">
                          <a:solidFill>
                            <a:sysClr val="windowText" lastClr="000000"/>
                          </a:solidFill>
                          <a:effectLst/>
                        </a:rPr>
                        <a:t>age</a:t>
                      </a:r>
                      <a:endParaRPr lang="en-US" sz="1200" b="1" dirty="0">
                        <a:solidFill>
                          <a:sysClr val="windowText" lastClr="000000"/>
                        </a:solidFill>
                        <a:effectLst/>
                        <a:latin typeface="Times New Roman" charset="0"/>
                        <a:ea typeface="Arial Unicode MS" charset="0"/>
                      </a:endParaRPr>
                    </a:p>
                  </a:txBody>
                  <a:tcPr marL="28575" marR="28575" marT="0" marB="0" anchor="b">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75000"/>
                      </a:schemeClr>
                    </a:solidFill>
                  </a:tcPr>
                </a:tc>
                <a:tc>
                  <a:txBody>
                    <a:bodyPr/>
                    <a:lstStyle/>
                    <a:p>
                      <a:pPr marL="0" marR="0" algn="ctr">
                        <a:lnSpc>
                          <a:spcPct val="150000"/>
                        </a:lnSpc>
                        <a:spcBef>
                          <a:spcPts val="0"/>
                        </a:spcBef>
                        <a:spcAft>
                          <a:spcPts val="0"/>
                        </a:spcAft>
                      </a:pPr>
                      <a:r>
                        <a:rPr lang="en-US" sz="800" b="1" dirty="0">
                          <a:solidFill>
                            <a:sysClr val="windowText" lastClr="000000"/>
                          </a:solidFill>
                          <a:effectLst/>
                        </a:rPr>
                        <a:t>fixed</a:t>
                      </a:r>
                      <a:endParaRPr lang="en-US" sz="1200" b="1" dirty="0">
                        <a:solidFill>
                          <a:sysClr val="windowText" lastClr="000000"/>
                        </a:solidFill>
                        <a:effectLst/>
                        <a:latin typeface="Times New Roman" charset="0"/>
                        <a:ea typeface="Arial Unicode MS" charset="0"/>
                      </a:endParaRPr>
                    </a:p>
                  </a:txBody>
                  <a:tcPr marL="28575" marR="28575" marT="0" marB="0" anchor="b">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75000"/>
                      </a:schemeClr>
                    </a:solidFill>
                  </a:tcPr>
                </a:tc>
                <a:tc>
                  <a:txBody>
                    <a:bodyPr/>
                    <a:lstStyle/>
                    <a:p>
                      <a:pPr marL="0" marR="0" algn="ctr">
                        <a:lnSpc>
                          <a:spcPct val="150000"/>
                        </a:lnSpc>
                        <a:spcBef>
                          <a:spcPts val="0"/>
                        </a:spcBef>
                        <a:spcAft>
                          <a:spcPts val="0"/>
                        </a:spcAft>
                      </a:pPr>
                      <a:r>
                        <a:rPr lang="en-US" sz="800" b="1" dirty="0">
                          <a:solidFill>
                            <a:sysClr val="windowText" lastClr="000000"/>
                          </a:solidFill>
                          <a:effectLst/>
                        </a:rPr>
                        <a:t>legs</a:t>
                      </a:r>
                      <a:endParaRPr lang="en-US" sz="1200" b="1" dirty="0">
                        <a:solidFill>
                          <a:sysClr val="windowText" lastClr="000000"/>
                        </a:solidFill>
                        <a:effectLst/>
                        <a:latin typeface="Times New Roman" charset="0"/>
                        <a:ea typeface="Arial Unicode MS" charset="0"/>
                      </a:endParaRPr>
                    </a:p>
                  </a:txBody>
                  <a:tcPr marL="28575" marR="28575" marT="0" marB="0" anchor="b">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75000"/>
                      </a:schemeClr>
                    </a:solidFill>
                  </a:tcPr>
                </a:tc>
                <a:tc>
                  <a:txBody>
                    <a:bodyPr/>
                    <a:lstStyle/>
                    <a:p>
                      <a:pPr marL="0" marR="0" algn="ctr">
                        <a:lnSpc>
                          <a:spcPct val="150000"/>
                        </a:lnSpc>
                        <a:spcBef>
                          <a:spcPts val="0"/>
                        </a:spcBef>
                        <a:spcAft>
                          <a:spcPts val="0"/>
                        </a:spcAft>
                      </a:pPr>
                      <a:r>
                        <a:rPr lang="en-US" sz="800" b="1" dirty="0">
                          <a:solidFill>
                            <a:sysClr val="windowText" lastClr="000000"/>
                          </a:solidFill>
                          <a:effectLst/>
                        </a:rPr>
                        <a:t>weight</a:t>
                      </a:r>
                      <a:endParaRPr lang="en-US" sz="1200" b="1" dirty="0">
                        <a:solidFill>
                          <a:sysClr val="windowText" lastClr="000000"/>
                        </a:solidFill>
                        <a:effectLst/>
                        <a:latin typeface="Times New Roman" charset="0"/>
                        <a:ea typeface="Arial Unicode MS" charset="0"/>
                      </a:endParaRPr>
                    </a:p>
                  </a:txBody>
                  <a:tcPr marL="28575" marR="28575" marT="0" marB="0" anchor="b">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75000"/>
                      </a:schemeClr>
                    </a:solidFill>
                  </a:tcPr>
                </a:tc>
                <a:tc>
                  <a:txBody>
                    <a:bodyPr/>
                    <a:lstStyle/>
                    <a:p>
                      <a:pPr marL="0" marR="0" algn="ctr">
                        <a:lnSpc>
                          <a:spcPct val="150000"/>
                        </a:lnSpc>
                        <a:spcBef>
                          <a:spcPts val="0"/>
                        </a:spcBef>
                        <a:spcAft>
                          <a:spcPts val="0"/>
                        </a:spcAft>
                      </a:pPr>
                      <a:r>
                        <a:rPr lang="en-US" sz="800" b="1" dirty="0">
                          <a:solidFill>
                            <a:sysClr val="windowText" lastClr="000000"/>
                          </a:solidFill>
                          <a:effectLst/>
                        </a:rPr>
                        <a:t>adopt</a:t>
                      </a:r>
                      <a:endParaRPr lang="en-US" sz="1200" b="1" dirty="0">
                        <a:solidFill>
                          <a:sysClr val="windowText" lastClr="000000"/>
                        </a:solidFill>
                        <a:effectLst/>
                        <a:latin typeface="Times New Roman" charset="0"/>
                        <a:ea typeface="Arial Unicode MS" charset="0"/>
                      </a:endParaRPr>
                    </a:p>
                  </a:txBody>
                  <a:tcPr marL="0" marR="0" marT="0" marB="0">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75000"/>
                      </a:schemeClr>
                    </a:solidFill>
                  </a:tcPr>
                </a:tc>
                <a:tc>
                  <a:txBody>
                    <a:bodyPr/>
                    <a:lstStyle/>
                    <a:p>
                      <a:pPr marL="0" marR="0" algn="ctr">
                        <a:lnSpc>
                          <a:spcPct val="150000"/>
                        </a:lnSpc>
                        <a:spcBef>
                          <a:spcPts val="0"/>
                        </a:spcBef>
                        <a:spcAft>
                          <a:spcPts val="0"/>
                        </a:spcAft>
                      </a:pPr>
                      <a:r>
                        <a:rPr lang="en-US" sz="800" b="1" dirty="0">
                          <a:solidFill>
                            <a:sysClr val="windowText" lastClr="000000"/>
                          </a:solidFill>
                          <a:effectLst/>
                        </a:rPr>
                        <a:t>tag</a:t>
                      </a:r>
                      <a:endParaRPr lang="en-US" sz="1200" b="1" dirty="0">
                        <a:solidFill>
                          <a:sysClr val="windowText" lastClr="000000"/>
                        </a:solidFill>
                        <a:effectLst/>
                        <a:latin typeface="Times New Roman" charset="0"/>
                        <a:ea typeface="Arial Unicode MS" charset="0"/>
                      </a:endParaRPr>
                    </a:p>
                  </a:txBody>
                  <a:tcPr marL="0" marR="0" marT="0" marB="0">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75000"/>
                      </a:schemeClr>
                    </a:solidFill>
                  </a:tcPr>
                </a:tc>
              </a:tr>
              <a:tr h="137160">
                <a:tc>
                  <a:txBody>
                    <a:bodyPr/>
                    <a:lstStyle/>
                    <a:p>
                      <a:pPr marL="0" marR="0" algn="ctr">
                        <a:lnSpc>
                          <a:spcPct val="150000"/>
                        </a:lnSpc>
                        <a:spcBef>
                          <a:spcPts val="0"/>
                        </a:spcBef>
                        <a:spcAft>
                          <a:spcPts val="0"/>
                        </a:spcAft>
                      </a:pPr>
                      <a:r>
                        <a:rPr lang="en-US" sz="800">
                          <a:solidFill>
                            <a:sysClr val="windowText" lastClr="000000"/>
                          </a:solidFill>
                          <a:effectLst/>
                        </a:rPr>
                        <a:t>Sasha</a:t>
                      </a:r>
                      <a:endParaRPr lang="en-US" sz="1200">
                        <a:solidFill>
                          <a:sysClr val="windowText" lastClr="000000"/>
                        </a:solidFill>
                        <a:effectLst/>
                        <a:latin typeface="Times New Roman" charset="0"/>
                        <a:ea typeface="Arial Unicode MS" charset="0"/>
                      </a:endParaRPr>
                    </a:p>
                  </a:txBody>
                  <a:tcPr marL="28575" marR="28575" marT="0" marB="0">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800">
                          <a:solidFill>
                            <a:sysClr val="windowText" lastClr="000000"/>
                          </a:solidFill>
                          <a:effectLst/>
                        </a:rPr>
                        <a:t>cat</a:t>
                      </a:r>
                      <a:endParaRPr lang="en-US" sz="1200">
                        <a:solidFill>
                          <a:sysClr val="windowText" lastClr="000000"/>
                        </a:solidFill>
                        <a:effectLst/>
                        <a:latin typeface="Times New Roman" charset="0"/>
                        <a:ea typeface="Arial Unicode MS" charset="0"/>
                      </a:endParaRPr>
                    </a:p>
                  </a:txBody>
                  <a:tcPr marL="28575" marR="28575" marT="0" marB="0">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800">
                          <a:solidFill>
                            <a:sysClr val="windowText" lastClr="000000"/>
                          </a:solidFill>
                          <a:effectLst/>
                        </a:rPr>
                        <a:t>1</a:t>
                      </a:r>
                      <a:endParaRPr lang="en-US" sz="1200">
                        <a:solidFill>
                          <a:sysClr val="windowText" lastClr="000000"/>
                        </a:solidFill>
                        <a:effectLst/>
                        <a:latin typeface="Times New Roman" charset="0"/>
                        <a:ea typeface="Arial Unicode MS" charset="0"/>
                      </a:endParaRPr>
                    </a:p>
                  </a:txBody>
                  <a:tcPr marL="28575" marR="28575" marT="0" marB="0">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800">
                          <a:solidFill>
                            <a:sysClr val="windowText" lastClr="000000"/>
                          </a:solidFill>
                          <a:effectLst/>
                        </a:rPr>
                        <a:t>FALSE</a:t>
                      </a:r>
                      <a:endParaRPr lang="en-US" sz="1200">
                        <a:solidFill>
                          <a:sysClr val="windowText" lastClr="000000"/>
                        </a:solidFill>
                        <a:effectLst/>
                        <a:latin typeface="Times New Roman" charset="0"/>
                        <a:ea typeface="Arial Unicode MS" charset="0"/>
                      </a:endParaRPr>
                    </a:p>
                  </a:txBody>
                  <a:tcPr marL="28575" marR="28575" marT="0" marB="0">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800">
                          <a:solidFill>
                            <a:sysClr val="windowText" lastClr="000000"/>
                          </a:solidFill>
                          <a:effectLst/>
                        </a:rPr>
                        <a:t>4</a:t>
                      </a:r>
                      <a:endParaRPr lang="en-US" sz="1200">
                        <a:solidFill>
                          <a:sysClr val="windowText" lastClr="000000"/>
                        </a:solidFill>
                        <a:effectLst/>
                        <a:latin typeface="Times New Roman" charset="0"/>
                        <a:ea typeface="Arial Unicode MS" charset="0"/>
                      </a:endParaRPr>
                    </a:p>
                  </a:txBody>
                  <a:tcPr marL="28575" marR="28575" marT="0" marB="0">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800">
                          <a:solidFill>
                            <a:sysClr val="windowText" lastClr="000000"/>
                          </a:solidFill>
                          <a:effectLst/>
                        </a:rPr>
                        <a:t>6.5</a:t>
                      </a:r>
                      <a:endParaRPr lang="en-US" sz="1200">
                        <a:solidFill>
                          <a:sysClr val="windowText" lastClr="000000"/>
                        </a:solidFill>
                        <a:effectLst/>
                        <a:latin typeface="Times New Roman" charset="0"/>
                        <a:ea typeface="Arial Unicode MS" charset="0"/>
                      </a:endParaRPr>
                    </a:p>
                  </a:txBody>
                  <a:tcPr marL="28575" marR="28575" marT="0" marB="0">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800">
                          <a:solidFill>
                            <a:sysClr val="windowText" lastClr="000000"/>
                          </a:solidFill>
                          <a:effectLst/>
                        </a:rPr>
                        <a:t>4</a:t>
                      </a:r>
                      <a:endParaRPr lang="en-US" sz="1200">
                        <a:solidFill>
                          <a:sysClr val="windowText" lastClr="000000"/>
                        </a:solidFill>
                        <a:effectLst/>
                        <a:latin typeface="Times New Roman" charset="0"/>
                        <a:ea typeface="Arial Unicode MS" charset="0"/>
                      </a:endParaRPr>
                    </a:p>
                  </a:txBody>
                  <a:tcPr marL="0" marR="0" marT="0" marB="0">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1200" b="1" dirty="0" err="1">
                          <a:solidFill>
                            <a:srgbClr val="FF0000"/>
                          </a:solidFill>
                          <a:effectLst/>
                        </a:rPr>
                        <a:t>Sascha</a:t>
                      </a:r>
                      <a:endParaRPr lang="en-US" sz="1200" b="1" dirty="0">
                        <a:solidFill>
                          <a:srgbClr val="FF0000"/>
                        </a:solidFill>
                        <a:effectLst/>
                        <a:latin typeface="Times New Roman" charset="0"/>
                        <a:ea typeface="Arial Unicode MS" charset="0"/>
                      </a:endParaRPr>
                    </a:p>
                  </a:txBody>
                  <a:tcPr marL="0" marR="0" marT="0" marB="0">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r>
              <a:tr h="137160">
                <a:tc>
                  <a:txBody>
                    <a:bodyPr/>
                    <a:lstStyle/>
                    <a:p>
                      <a:pPr marL="0" marR="0" algn="ctr">
                        <a:lnSpc>
                          <a:spcPct val="150000"/>
                        </a:lnSpc>
                        <a:spcBef>
                          <a:spcPts val="0"/>
                        </a:spcBef>
                        <a:spcAft>
                          <a:spcPts val="0"/>
                        </a:spcAft>
                      </a:pPr>
                      <a:r>
                        <a:rPr lang="en-US" sz="800">
                          <a:solidFill>
                            <a:sysClr val="windowText" lastClr="000000"/>
                          </a:solidFill>
                          <a:effectLst/>
                        </a:rPr>
                        <a:t>Wade</a:t>
                      </a:r>
                      <a:endParaRPr lang="en-US" sz="1200">
                        <a:solidFill>
                          <a:sysClr val="windowText" lastClr="000000"/>
                        </a:solidFill>
                        <a:effectLst/>
                        <a:latin typeface="Times New Roman" charset="0"/>
                        <a:ea typeface="Arial Unicode MS" charset="0"/>
                      </a:endParaRPr>
                    </a:p>
                  </a:txBody>
                  <a:tcPr marL="28575" marR="28575" marT="0" marB="0" anchor="b">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800">
                          <a:solidFill>
                            <a:sysClr val="windowText" lastClr="000000"/>
                          </a:solidFill>
                          <a:effectLst/>
                        </a:rPr>
                        <a:t>cat</a:t>
                      </a:r>
                      <a:endParaRPr lang="en-US" sz="1200">
                        <a:solidFill>
                          <a:sysClr val="windowText" lastClr="000000"/>
                        </a:solidFill>
                        <a:effectLst/>
                        <a:latin typeface="Times New Roman" charset="0"/>
                        <a:ea typeface="Arial Unicode MS" charset="0"/>
                      </a:endParaRPr>
                    </a:p>
                  </a:txBody>
                  <a:tcPr marL="28575" marR="28575" marT="0" marB="0" anchor="b">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800">
                          <a:solidFill>
                            <a:sysClr val="windowText" lastClr="000000"/>
                          </a:solidFill>
                          <a:effectLst/>
                        </a:rPr>
                        <a:t>1</a:t>
                      </a:r>
                      <a:endParaRPr lang="en-US" sz="1200">
                        <a:solidFill>
                          <a:sysClr val="windowText" lastClr="000000"/>
                        </a:solidFill>
                        <a:effectLst/>
                        <a:latin typeface="Times New Roman" charset="0"/>
                        <a:ea typeface="Arial Unicode MS" charset="0"/>
                      </a:endParaRPr>
                    </a:p>
                  </a:txBody>
                  <a:tcPr marL="28575" marR="28575" marT="0" marB="0" anchor="b">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800">
                          <a:solidFill>
                            <a:sysClr val="windowText" lastClr="000000"/>
                          </a:solidFill>
                          <a:effectLst/>
                        </a:rPr>
                        <a:t>FALSE</a:t>
                      </a:r>
                      <a:endParaRPr lang="en-US" sz="1200">
                        <a:solidFill>
                          <a:sysClr val="windowText" lastClr="000000"/>
                        </a:solidFill>
                        <a:effectLst/>
                        <a:latin typeface="Times New Roman" charset="0"/>
                        <a:ea typeface="Arial Unicode MS" charset="0"/>
                      </a:endParaRPr>
                    </a:p>
                  </a:txBody>
                  <a:tcPr marL="28575" marR="28575" marT="0" marB="0" anchor="b">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800">
                          <a:solidFill>
                            <a:sysClr val="windowText" lastClr="000000"/>
                          </a:solidFill>
                          <a:effectLst/>
                        </a:rPr>
                        <a:t>4</a:t>
                      </a:r>
                      <a:endParaRPr lang="en-US" sz="1200">
                        <a:solidFill>
                          <a:sysClr val="windowText" lastClr="000000"/>
                        </a:solidFill>
                        <a:effectLst/>
                        <a:latin typeface="Times New Roman" charset="0"/>
                        <a:ea typeface="Arial Unicode MS" charset="0"/>
                      </a:endParaRPr>
                    </a:p>
                  </a:txBody>
                  <a:tcPr marL="28575" marR="28575" marT="0" marB="0" anchor="b">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800">
                          <a:solidFill>
                            <a:sysClr val="windowText" lastClr="000000"/>
                          </a:solidFill>
                          <a:effectLst/>
                        </a:rPr>
                        <a:t>3.2</a:t>
                      </a:r>
                      <a:endParaRPr lang="en-US" sz="1200">
                        <a:solidFill>
                          <a:sysClr val="windowText" lastClr="000000"/>
                        </a:solidFill>
                        <a:effectLst/>
                        <a:latin typeface="Times New Roman" charset="0"/>
                        <a:ea typeface="Arial Unicode MS" charset="0"/>
                      </a:endParaRPr>
                    </a:p>
                  </a:txBody>
                  <a:tcPr marL="28575" marR="28575" marT="0" marB="0" anchor="b">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800">
                          <a:solidFill>
                            <a:sysClr val="windowText" lastClr="000000"/>
                          </a:solidFill>
                          <a:effectLst/>
                        </a:rPr>
                        <a:t>4</a:t>
                      </a:r>
                      <a:endParaRPr lang="en-US" sz="1200">
                        <a:solidFill>
                          <a:sysClr val="windowText" lastClr="000000"/>
                        </a:solidFill>
                        <a:effectLst/>
                        <a:latin typeface="Times New Roman" charset="0"/>
                        <a:ea typeface="Arial Unicode MS" charset="0"/>
                      </a:endParaRPr>
                    </a:p>
                  </a:txBody>
                  <a:tcPr marL="0" marR="0" marT="0" marB="0" anchor="b">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1200" b="1" dirty="0">
                          <a:solidFill>
                            <a:srgbClr val="FF0000"/>
                          </a:solidFill>
                          <a:effectLst/>
                        </a:rPr>
                        <a:t>Wade</a:t>
                      </a:r>
                      <a:endParaRPr lang="en-US" sz="1200" b="1" dirty="0">
                        <a:solidFill>
                          <a:srgbClr val="FF0000"/>
                        </a:solidFill>
                        <a:effectLst/>
                        <a:latin typeface="Times New Roman" charset="0"/>
                        <a:ea typeface="Arial Unicode MS" charset="0"/>
                      </a:endParaRPr>
                    </a:p>
                  </a:txBody>
                  <a:tcPr marL="0" marR="0" marT="0" marB="0">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r>
            </a:tbl>
          </a:graphicData>
        </a:graphic>
      </p:graphicFrame>
      <p:sp>
        <p:nvSpPr>
          <p:cNvPr id="61" name="Rectangle 60"/>
          <p:cNvSpPr/>
          <p:nvPr/>
        </p:nvSpPr>
        <p:spPr>
          <a:xfrm>
            <a:off x="2273451" y="1043258"/>
            <a:ext cx="1826141" cy="323165"/>
          </a:xfrm>
          <a:prstGeom prst="rect">
            <a:avLst/>
          </a:prstGeom>
        </p:spPr>
        <p:txBody>
          <a:bodyPr wrap="none">
            <a:spAutoFit/>
          </a:bodyPr>
          <a:lstStyle/>
          <a:p>
            <a:r>
              <a:rPr lang="en-US" sz="1500" b="1" spc="-100" dirty="0" smtClean="0">
                <a:solidFill>
                  <a:schemeClr val="bg1"/>
                </a:solidFill>
                <a:latin typeface="Courier New" charset="0"/>
                <a:ea typeface="Courier New" charset="0"/>
                <a:cs typeface="Courier New" charset="0"/>
              </a:rPr>
              <a:t>get-kittens-tags</a:t>
            </a:r>
            <a:endParaRPr lang="en-US" sz="1500" b="1" spc="-100" dirty="0">
              <a:solidFill>
                <a:schemeClr val="bg1"/>
              </a:solidFill>
              <a:latin typeface="Courier New" charset="0"/>
              <a:ea typeface="Courier New" charset="0"/>
              <a:cs typeface="Courier New" charset="0"/>
            </a:endParaRPr>
          </a:p>
        </p:txBody>
      </p:sp>
      <p:sp>
        <p:nvSpPr>
          <p:cNvPr id="62" name="Rectangle 61"/>
          <p:cNvSpPr/>
          <p:nvPr/>
        </p:nvSpPr>
        <p:spPr>
          <a:xfrm>
            <a:off x="5717659" y="2481218"/>
            <a:ext cx="1826141" cy="323165"/>
          </a:xfrm>
          <a:prstGeom prst="rect">
            <a:avLst/>
          </a:prstGeom>
        </p:spPr>
        <p:txBody>
          <a:bodyPr wrap="none">
            <a:spAutoFit/>
          </a:bodyPr>
          <a:lstStyle/>
          <a:p>
            <a:r>
              <a:rPr lang="en-US" sz="1500" b="1" spc="-100" dirty="0" smtClean="0">
                <a:solidFill>
                  <a:schemeClr val="bg1"/>
                </a:solidFill>
                <a:latin typeface="Courier New" charset="0"/>
                <a:ea typeface="Courier New" charset="0"/>
                <a:cs typeface="Courier New" charset="0"/>
              </a:rPr>
              <a:t>get-kittens-tags</a:t>
            </a:r>
            <a:endParaRPr lang="en-US" sz="1500" b="1" spc="-100" dirty="0">
              <a:solidFill>
                <a:schemeClr val="bg1"/>
              </a:solidFill>
              <a:latin typeface="Courier New" charset="0"/>
              <a:ea typeface="Courier New" charset="0"/>
              <a:cs typeface="Courier New" charset="0"/>
            </a:endParaRPr>
          </a:p>
        </p:txBody>
      </p:sp>
      <p:sp>
        <p:nvSpPr>
          <p:cNvPr id="64" name="Rectangle 63"/>
          <p:cNvSpPr/>
          <p:nvPr/>
        </p:nvSpPr>
        <p:spPr>
          <a:xfrm>
            <a:off x="4867882" y="1057789"/>
            <a:ext cx="902811" cy="323165"/>
          </a:xfrm>
          <a:prstGeom prst="rect">
            <a:avLst/>
          </a:prstGeom>
        </p:spPr>
        <p:txBody>
          <a:bodyPr wrap="none">
            <a:spAutoFit/>
          </a:bodyPr>
          <a:lstStyle/>
          <a:p>
            <a:r>
              <a:rPr lang="en-US" sz="1500" b="1" spc="-100" dirty="0">
                <a:solidFill>
                  <a:schemeClr val="bg1"/>
                </a:solidFill>
                <a:latin typeface="Courier New" charset="0"/>
                <a:ea typeface="Courier New" charset="0"/>
                <a:cs typeface="Courier New" charset="0"/>
              </a:rPr>
              <a:t>animals</a:t>
            </a:r>
            <a:endParaRPr lang="en-US" sz="1500" dirty="0"/>
          </a:p>
        </p:txBody>
      </p:sp>
      <p:sp>
        <p:nvSpPr>
          <p:cNvPr id="65" name="Rectangle 64"/>
          <p:cNvSpPr/>
          <p:nvPr/>
        </p:nvSpPr>
        <p:spPr>
          <a:xfrm>
            <a:off x="2581883" y="5419896"/>
            <a:ext cx="4733317" cy="1015663"/>
          </a:xfrm>
          <a:prstGeom prst="rect">
            <a:avLst/>
          </a:prstGeom>
        </p:spPr>
        <p:txBody>
          <a:bodyPr wrap="square">
            <a:spAutoFit/>
          </a:bodyPr>
          <a:lstStyle/>
          <a:p>
            <a:pPr>
              <a:spcAft>
                <a:spcPts val="0"/>
              </a:spcAft>
            </a:pPr>
            <a:r>
              <a:rPr lang="en-US" sz="1500" spc="-100" dirty="0" smtClean="0">
                <a:solidFill>
                  <a:schemeClr val="bg1"/>
                </a:solidFill>
                <a:latin typeface="Courier New" charset="0"/>
                <a:ea typeface="Courier New" charset="0"/>
                <a:cs typeface="Courier New" charset="0"/>
              </a:rPr>
              <a:t>animals</a:t>
            </a:r>
          </a:p>
          <a:p>
            <a:pPr>
              <a:spcAft>
                <a:spcPts val="0"/>
              </a:spcAft>
            </a:pPr>
            <a:endParaRPr lang="en-US" sz="1500" dirty="0" smtClean="0">
              <a:solidFill>
                <a:schemeClr val="bg1"/>
              </a:solidFill>
              <a:latin typeface="Courier New" charset="0"/>
              <a:ea typeface="Courier New" charset="0"/>
              <a:cs typeface="Courier New" charset="0"/>
            </a:endParaRPr>
          </a:p>
          <a:p>
            <a:pPr>
              <a:spcAft>
                <a:spcPts val="0"/>
              </a:spcAft>
            </a:pPr>
            <a:r>
              <a:rPr lang="en-US" sz="1500" dirty="0" smtClean="0">
                <a:solidFill>
                  <a:schemeClr val="bg1"/>
                </a:solidFill>
                <a:latin typeface="Courier New" charset="0"/>
                <a:ea typeface="Courier New" charset="0"/>
                <a:cs typeface="Courier New" charset="0"/>
              </a:rPr>
              <a:t>.filter(is-kitten)</a:t>
            </a:r>
          </a:p>
          <a:p>
            <a:pPr>
              <a:spcAft>
                <a:spcPts val="0"/>
              </a:spcAft>
            </a:pPr>
            <a:r>
              <a:rPr lang="en-US" sz="1500" dirty="0">
                <a:solidFill>
                  <a:schemeClr val="bg1"/>
                </a:solidFill>
                <a:latin typeface="Courier New" charset="0"/>
                <a:ea typeface="Courier New" charset="0"/>
                <a:cs typeface="Courier New" charset="0"/>
              </a:rPr>
              <a:t>.order-by(“age</a:t>
            </a:r>
            <a:r>
              <a:rPr lang="en-US" sz="1500" dirty="0" smtClean="0">
                <a:solidFill>
                  <a:schemeClr val="bg1"/>
                </a:solidFill>
                <a:latin typeface="Courier New" charset="0"/>
                <a:ea typeface="Courier New" charset="0"/>
                <a:cs typeface="Courier New" charset="0"/>
              </a:rPr>
              <a:t>”)</a:t>
            </a:r>
            <a:endParaRPr lang="en-US" sz="1500" dirty="0">
              <a:solidFill>
                <a:schemeClr val="bg1"/>
              </a:solidFill>
              <a:latin typeface="Courier New" charset="0"/>
              <a:ea typeface="Courier New" charset="0"/>
              <a:cs typeface="Courier New" charset="0"/>
            </a:endParaRPr>
          </a:p>
        </p:txBody>
      </p:sp>
      <p:cxnSp>
        <p:nvCxnSpPr>
          <p:cNvPr id="67" name="Straight Connector 66"/>
          <p:cNvCxnSpPr/>
          <p:nvPr/>
        </p:nvCxnSpPr>
        <p:spPr>
          <a:xfrm>
            <a:off x="2581883" y="5776183"/>
            <a:ext cx="6381450" cy="0"/>
          </a:xfrm>
          <a:prstGeom prst="line">
            <a:avLst/>
          </a:prstGeom>
        </p:spPr>
        <p:style>
          <a:lnRef idx="2">
            <a:schemeClr val="accent1"/>
          </a:lnRef>
          <a:fillRef idx="0">
            <a:schemeClr val="accent1"/>
          </a:fillRef>
          <a:effectRef idx="1">
            <a:schemeClr val="accent1"/>
          </a:effectRef>
          <a:fontRef idx="minor">
            <a:schemeClr val="tx1"/>
          </a:fontRef>
        </p:style>
      </p:cxnSp>
      <p:sp>
        <p:nvSpPr>
          <p:cNvPr id="68" name="Rectangle 67"/>
          <p:cNvSpPr/>
          <p:nvPr/>
        </p:nvSpPr>
        <p:spPr>
          <a:xfrm>
            <a:off x="2310034" y="6291218"/>
            <a:ext cx="287258" cy="323165"/>
          </a:xfrm>
          <a:prstGeom prst="rect">
            <a:avLst/>
          </a:prstGeom>
        </p:spPr>
        <p:txBody>
          <a:bodyPr wrap="none">
            <a:spAutoFit/>
          </a:bodyPr>
          <a:lstStyle/>
          <a:p>
            <a:r>
              <a:rPr lang="en-US" sz="1500" b="1" spc="-100" dirty="0" smtClean="0">
                <a:solidFill>
                  <a:schemeClr val="bg1"/>
                </a:solidFill>
                <a:latin typeface="Courier New" charset="0"/>
                <a:ea typeface="Courier New" charset="0"/>
                <a:cs typeface="Courier New" charset="0"/>
              </a:rPr>
              <a:t>t</a:t>
            </a:r>
            <a:endParaRPr lang="en-US" sz="1500" b="1" dirty="0"/>
          </a:p>
        </p:txBody>
      </p:sp>
      <p:sp>
        <p:nvSpPr>
          <p:cNvPr id="69" name="Rounded Rectangle 68"/>
          <p:cNvSpPr/>
          <p:nvPr/>
        </p:nvSpPr>
        <p:spPr>
          <a:xfrm>
            <a:off x="3521676" y="5955957"/>
            <a:ext cx="1126524" cy="216243"/>
          </a:xfrm>
          <a:prstGeom prst="roundRect">
            <a:avLst/>
          </a:prstGeom>
          <a:solidFill>
            <a:schemeClr val="accent1">
              <a:alpha val="53000"/>
            </a:schemeClr>
          </a:solidFill>
          <a:ln w="381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1" name="Elbow Connector 70"/>
          <p:cNvCxnSpPr>
            <a:stCxn id="69" idx="1"/>
          </p:cNvCxnSpPr>
          <p:nvPr/>
        </p:nvCxnSpPr>
        <p:spPr>
          <a:xfrm rot="10800000">
            <a:off x="998326" y="2743119"/>
            <a:ext cx="2523351" cy="3320961"/>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sp>
        <p:nvSpPr>
          <p:cNvPr id="82" name="Document 81"/>
          <p:cNvSpPr/>
          <p:nvPr/>
        </p:nvSpPr>
        <p:spPr>
          <a:xfrm>
            <a:off x="321276" y="3429000"/>
            <a:ext cx="1357006" cy="1990465"/>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i="1" dirty="0" smtClean="0"/>
              <a:t>Complete a Design Recipe</a:t>
            </a:r>
            <a:r>
              <a:rPr lang="mr-IN" sz="2000" i="1" dirty="0" smtClean="0"/>
              <a:t>…</a:t>
            </a:r>
            <a:endParaRPr lang="en-US" sz="2000" i="1" dirty="0"/>
          </a:p>
        </p:txBody>
      </p:sp>
    </p:spTree>
    <p:extLst>
      <p:ext uri="{BB962C8B-B14F-4D97-AF65-F5344CB8AC3E}">
        <p14:creationId xmlns:p14="http://schemas.microsoft.com/office/powerpoint/2010/main" val="1958663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500"/>
                                        <p:tgtEl>
                                          <p:spTgt spid="5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4"/>
                                        </p:tgtEl>
                                        <p:attrNameLst>
                                          <p:attrName>style.visibility</p:attrName>
                                        </p:attrNameLst>
                                      </p:cBhvr>
                                      <p:to>
                                        <p:strVal val="visible"/>
                                      </p:to>
                                    </p:set>
                                    <p:animEffect transition="in" filter="fade">
                                      <p:cBhvr>
                                        <p:cTn id="12" dur="500"/>
                                        <p:tgtEl>
                                          <p:spTgt spid="5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5"/>
                                        </p:tgtEl>
                                        <p:attrNameLst>
                                          <p:attrName>style.visibility</p:attrName>
                                        </p:attrNameLst>
                                      </p:cBhvr>
                                      <p:to>
                                        <p:strVal val="visible"/>
                                      </p:to>
                                    </p:set>
                                    <p:animEffect transition="in" filter="fade">
                                      <p:cBhvr>
                                        <p:cTn id="17" dur="500"/>
                                        <p:tgtEl>
                                          <p:spTgt spid="5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6"/>
                                        </p:tgtEl>
                                        <p:attrNameLst>
                                          <p:attrName>style.visibility</p:attrName>
                                        </p:attrNameLst>
                                      </p:cBhvr>
                                      <p:to>
                                        <p:strVal val="visible"/>
                                      </p:to>
                                    </p:set>
                                    <p:animEffect transition="in" filter="fade">
                                      <p:cBhvr>
                                        <p:cTn id="22" dur="500"/>
                                        <p:tgtEl>
                                          <p:spTgt spid="5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1" nodeType="clickEffect">
                                  <p:stCondLst>
                                    <p:cond delay="0"/>
                                  </p:stCondLst>
                                  <p:childTnLst>
                                    <p:set>
                                      <p:cBhvr>
                                        <p:cTn id="26" dur="1" fill="hold">
                                          <p:stCondLst>
                                            <p:cond delay="0"/>
                                          </p:stCondLst>
                                        </p:cTn>
                                        <p:tgtEl>
                                          <p:spTgt spid="58"/>
                                        </p:tgtEl>
                                        <p:attrNameLst>
                                          <p:attrName>style.visibility</p:attrName>
                                        </p:attrNameLst>
                                      </p:cBhvr>
                                      <p:to>
                                        <p:strVal val="visible"/>
                                      </p:to>
                                    </p:set>
                                    <p:animEffect transition="in" filter="fade">
                                      <p:cBhvr>
                                        <p:cTn id="27" dur="500"/>
                                        <p:tgtEl>
                                          <p:spTgt spid="5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7"/>
                                        </p:tgtEl>
                                        <p:attrNameLst>
                                          <p:attrName>style.visibility</p:attrName>
                                        </p:attrNameLst>
                                      </p:cBhvr>
                                      <p:to>
                                        <p:strVal val="visible"/>
                                      </p:to>
                                    </p:set>
                                    <p:animEffect transition="in" filter="fade">
                                      <p:cBhvr>
                                        <p:cTn id="32" dur="500"/>
                                        <p:tgtEl>
                                          <p:spTgt spid="5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61"/>
                                        </p:tgtEl>
                                        <p:attrNameLst>
                                          <p:attrName>style.visibility</p:attrName>
                                        </p:attrNameLst>
                                      </p:cBhvr>
                                      <p:to>
                                        <p:strVal val="visible"/>
                                      </p:to>
                                    </p:set>
                                    <p:animEffect transition="in" filter="fade">
                                      <p:cBhvr>
                                        <p:cTn id="37" dur="500"/>
                                        <p:tgtEl>
                                          <p:spTgt spid="61"/>
                                        </p:tgtEl>
                                      </p:cBhvr>
                                    </p:animEffect>
                                  </p:childTnLst>
                                </p:cTn>
                              </p:par>
                              <p:par>
                                <p:cTn id="38" presetID="42" presetClass="path" presetSubtype="0" accel="50000" decel="50000" fill="hold" grpId="1" nodeType="withEffect">
                                  <p:stCondLst>
                                    <p:cond delay="0"/>
                                  </p:stCondLst>
                                  <p:childTnLst>
                                    <p:animMotion origin="layout" path="M 2.5E-6 -4.44444E-6 L 0.37413 0.20973 " pathEditMode="relative" rAng="0" ptsTypes="AA">
                                      <p:cBhvr>
                                        <p:cTn id="39" dur="2000" fill="hold"/>
                                        <p:tgtEl>
                                          <p:spTgt spid="61"/>
                                        </p:tgtEl>
                                        <p:attrNameLst>
                                          <p:attrName>ppt_x</p:attrName>
                                          <p:attrName>ppt_y</p:attrName>
                                        </p:attrNameLst>
                                      </p:cBhvr>
                                      <p:rCtr x="18698" y="10486"/>
                                    </p:animMotion>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59"/>
                                        </p:tgtEl>
                                        <p:attrNameLst>
                                          <p:attrName>style.visibility</p:attrName>
                                        </p:attrNameLst>
                                      </p:cBhvr>
                                      <p:to>
                                        <p:strVal val="visible"/>
                                      </p:to>
                                    </p:set>
                                    <p:animEffect transition="in" filter="fade">
                                      <p:cBhvr>
                                        <p:cTn id="44" dur="500"/>
                                        <p:tgtEl>
                                          <p:spTgt spid="59"/>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60"/>
                                        </p:tgtEl>
                                        <p:attrNameLst>
                                          <p:attrName>style.visibility</p:attrName>
                                        </p:attrNameLst>
                                      </p:cBhvr>
                                      <p:to>
                                        <p:strVal val="visible"/>
                                      </p:to>
                                    </p:set>
                                    <p:animEffect transition="in" filter="fade">
                                      <p:cBhvr>
                                        <p:cTn id="49" dur="500"/>
                                        <p:tgtEl>
                                          <p:spTgt spid="60"/>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62"/>
                                        </p:tgtEl>
                                        <p:attrNameLst>
                                          <p:attrName>style.visibility</p:attrName>
                                        </p:attrNameLst>
                                      </p:cBhvr>
                                      <p:to>
                                        <p:strVal val="visible"/>
                                      </p:to>
                                    </p:set>
                                    <p:animEffect transition="in" filter="fade">
                                      <p:cBhvr>
                                        <p:cTn id="54" dur="500"/>
                                        <p:tgtEl>
                                          <p:spTgt spid="62"/>
                                        </p:tgtEl>
                                      </p:cBhvr>
                                    </p:animEffect>
                                  </p:childTnLst>
                                </p:cTn>
                              </p:par>
                              <p:par>
                                <p:cTn id="55" presetID="42" presetClass="path" presetSubtype="0" accel="50000" decel="50000" fill="hold" grpId="1" nodeType="withEffect">
                                  <p:stCondLst>
                                    <p:cond delay="0"/>
                                  </p:stCondLst>
                                  <p:childTnLst>
                                    <p:animMotion origin="layout" path="M -3.61111E-6 3.33333E-6 L -0.32118 0.39444 " pathEditMode="relative" rAng="0" ptsTypes="AA">
                                      <p:cBhvr>
                                        <p:cTn id="56" dur="2000" fill="hold"/>
                                        <p:tgtEl>
                                          <p:spTgt spid="62"/>
                                        </p:tgtEl>
                                        <p:attrNameLst>
                                          <p:attrName>ppt_x</p:attrName>
                                          <p:attrName>ppt_y</p:attrName>
                                        </p:attrNameLst>
                                      </p:cBhvr>
                                      <p:rCtr x="-16059" y="19722"/>
                                    </p:animMotion>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1" nodeType="clickEffect">
                                  <p:stCondLst>
                                    <p:cond delay="0"/>
                                  </p:stCondLst>
                                  <p:childTnLst>
                                    <p:set>
                                      <p:cBhvr>
                                        <p:cTn id="60" dur="1" fill="hold">
                                          <p:stCondLst>
                                            <p:cond delay="0"/>
                                          </p:stCondLst>
                                        </p:cTn>
                                        <p:tgtEl>
                                          <p:spTgt spid="64"/>
                                        </p:tgtEl>
                                        <p:attrNameLst>
                                          <p:attrName>style.visibility</p:attrName>
                                        </p:attrNameLst>
                                      </p:cBhvr>
                                      <p:to>
                                        <p:strVal val="visible"/>
                                      </p:to>
                                    </p:set>
                                    <p:animEffect transition="in" filter="fade">
                                      <p:cBhvr>
                                        <p:cTn id="61" dur="500"/>
                                        <p:tgtEl>
                                          <p:spTgt spid="64"/>
                                        </p:tgtEl>
                                      </p:cBhvr>
                                    </p:animEffect>
                                  </p:childTnLst>
                                </p:cTn>
                              </p:par>
                              <p:par>
                                <p:cTn id="62" presetID="42" presetClass="path" presetSubtype="0" accel="50000" decel="50000" fill="hold" grpId="0" nodeType="withEffect">
                                  <p:stCondLst>
                                    <p:cond delay="0"/>
                                  </p:stCondLst>
                                  <p:childTnLst>
                                    <p:animMotion origin="layout" path="M 2.77778E-6 2.22222E-6 L -0.00052 0.60578 " pathEditMode="relative" rAng="0" ptsTypes="AA">
                                      <p:cBhvr>
                                        <p:cTn id="63" dur="2000" fill="hold"/>
                                        <p:tgtEl>
                                          <p:spTgt spid="64"/>
                                        </p:tgtEl>
                                        <p:attrNameLst>
                                          <p:attrName>ppt_x</p:attrName>
                                          <p:attrName>ppt_y</p:attrName>
                                        </p:attrNameLst>
                                      </p:cBhvr>
                                      <p:rCtr x="-35" y="30278"/>
                                    </p:animMotion>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65">
                                            <p:txEl>
                                              <p:pRg st="0" end="0"/>
                                            </p:txEl>
                                          </p:spTgt>
                                        </p:tgtEl>
                                        <p:attrNameLst>
                                          <p:attrName>style.visibility</p:attrName>
                                        </p:attrNameLst>
                                      </p:cBhvr>
                                      <p:to>
                                        <p:strVal val="visible"/>
                                      </p:to>
                                    </p:set>
                                    <p:animEffect transition="in" filter="fade">
                                      <p:cBhvr>
                                        <p:cTn id="68" dur="500"/>
                                        <p:tgtEl>
                                          <p:spTgt spid="65">
                                            <p:txEl>
                                              <p:pRg st="0" end="0"/>
                                            </p:txEl>
                                          </p:spTgt>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67"/>
                                        </p:tgtEl>
                                        <p:attrNameLst>
                                          <p:attrName>style.visibility</p:attrName>
                                        </p:attrNameLst>
                                      </p:cBhvr>
                                      <p:to>
                                        <p:strVal val="visible"/>
                                      </p:to>
                                    </p:set>
                                    <p:animEffect transition="in" filter="fade">
                                      <p:cBhvr>
                                        <p:cTn id="73" dur="500"/>
                                        <p:tgtEl>
                                          <p:spTgt spid="67"/>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nodeType="clickEffect">
                                  <p:stCondLst>
                                    <p:cond delay="0"/>
                                  </p:stCondLst>
                                  <p:childTnLst>
                                    <p:set>
                                      <p:cBhvr>
                                        <p:cTn id="77" dur="1" fill="hold">
                                          <p:stCondLst>
                                            <p:cond delay="0"/>
                                          </p:stCondLst>
                                        </p:cTn>
                                        <p:tgtEl>
                                          <p:spTgt spid="65">
                                            <p:txEl>
                                              <p:pRg st="2" end="2"/>
                                            </p:txEl>
                                          </p:spTgt>
                                        </p:tgtEl>
                                        <p:attrNameLst>
                                          <p:attrName>style.visibility</p:attrName>
                                        </p:attrNameLst>
                                      </p:cBhvr>
                                      <p:to>
                                        <p:strVal val="visible"/>
                                      </p:to>
                                    </p:set>
                                    <p:animEffect transition="in" filter="fade">
                                      <p:cBhvr>
                                        <p:cTn id="78" dur="500"/>
                                        <p:tgtEl>
                                          <p:spTgt spid="65">
                                            <p:txEl>
                                              <p:pRg st="2" end="2"/>
                                            </p:txEl>
                                          </p:spTgt>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nodeType="clickEffect">
                                  <p:stCondLst>
                                    <p:cond delay="0"/>
                                  </p:stCondLst>
                                  <p:childTnLst>
                                    <p:set>
                                      <p:cBhvr>
                                        <p:cTn id="82" dur="1" fill="hold">
                                          <p:stCondLst>
                                            <p:cond delay="0"/>
                                          </p:stCondLst>
                                        </p:cTn>
                                        <p:tgtEl>
                                          <p:spTgt spid="65">
                                            <p:txEl>
                                              <p:pRg st="3" end="3"/>
                                            </p:txEl>
                                          </p:spTgt>
                                        </p:tgtEl>
                                        <p:attrNameLst>
                                          <p:attrName>style.visibility</p:attrName>
                                        </p:attrNameLst>
                                      </p:cBhvr>
                                      <p:to>
                                        <p:strVal val="visible"/>
                                      </p:to>
                                    </p:set>
                                    <p:animEffect transition="in" filter="fade">
                                      <p:cBhvr>
                                        <p:cTn id="83" dur="500"/>
                                        <p:tgtEl>
                                          <p:spTgt spid="65">
                                            <p:txEl>
                                              <p:pRg st="3" end="3"/>
                                            </p:txEl>
                                          </p:spTgt>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grpId="0" nodeType="clickEffect">
                                  <p:stCondLst>
                                    <p:cond delay="0"/>
                                  </p:stCondLst>
                                  <p:childTnLst>
                                    <p:set>
                                      <p:cBhvr>
                                        <p:cTn id="87" dur="1" fill="hold">
                                          <p:stCondLst>
                                            <p:cond delay="0"/>
                                          </p:stCondLst>
                                        </p:cTn>
                                        <p:tgtEl>
                                          <p:spTgt spid="68"/>
                                        </p:tgtEl>
                                        <p:attrNameLst>
                                          <p:attrName>style.visibility</p:attrName>
                                        </p:attrNameLst>
                                      </p:cBhvr>
                                      <p:to>
                                        <p:strVal val="visible"/>
                                      </p:to>
                                    </p:set>
                                    <p:animEffect transition="in" filter="fade">
                                      <p:cBhvr>
                                        <p:cTn id="88" dur="500"/>
                                        <p:tgtEl>
                                          <p:spTgt spid="68"/>
                                        </p:tgtEl>
                                      </p:cBhvr>
                                    </p:animEffect>
                                  </p:childTnLst>
                                </p:cTn>
                              </p:par>
                            </p:childTnLst>
                          </p:cTn>
                        </p:par>
                      </p:childTnLst>
                    </p:cTn>
                  </p:par>
                  <p:par>
                    <p:cTn id="89" fill="hold">
                      <p:stCondLst>
                        <p:cond delay="indefinite"/>
                      </p:stCondLst>
                      <p:childTnLst>
                        <p:par>
                          <p:cTn id="90" fill="hold">
                            <p:stCondLst>
                              <p:cond delay="0"/>
                            </p:stCondLst>
                            <p:childTnLst>
                              <p:par>
                                <p:cTn id="91" presetID="10" presetClass="entr" presetSubtype="0" fill="hold" grpId="0" nodeType="clickEffect">
                                  <p:stCondLst>
                                    <p:cond delay="0"/>
                                  </p:stCondLst>
                                  <p:childTnLst>
                                    <p:set>
                                      <p:cBhvr>
                                        <p:cTn id="92" dur="1" fill="hold">
                                          <p:stCondLst>
                                            <p:cond delay="0"/>
                                          </p:stCondLst>
                                        </p:cTn>
                                        <p:tgtEl>
                                          <p:spTgt spid="69"/>
                                        </p:tgtEl>
                                        <p:attrNameLst>
                                          <p:attrName>style.visibility</p:attrName>
                                        </p:attrNameLst>
                                      </p:cBhvr>
                                      <p:to>
                                        <p:strVal val="visible"/>
                                      </p:to>
                                    </p:set>
                                    <p:animEffect transition="in" filter="fade">
                                      <p:cBhvr>
                                        <p:cTn id="93" dur="500"/>
                                        <p:tgtEl>
                                          <p:spTgt spid="69"/>
                                        </p:tgtEl>
                                      </p:cBhvr>
                                    </p:animEffect>
                                  </p:childTnLst>
                                </p:cTn>
                              </p:par>
                            </p:childTnLst>
                          </p:cTn>
                        </p:par>
                      </p:childTnLst>
                    </p:cTn>
                  </p:par>
                  <p:par>
                    <p:cTn id="94" fill="hold">
                      <p:stCondLst>
                        <p:cond delay="indefinite"/>
                      </p:stCondLst>
                      <p:childTnLst>
                        <p:par>
                          <p:cTn id="95" fill="hold">
                            <p:stCondLst>
                              <p:cond delay="0"/>
                            </p:stCondLst>
                            <p:childTnLst>
                              <p:par>
                                <p:cTn id="96" presetID="10" presetClass="entr" presetSubtype="0" fill="hold" nodeType="clickEffect">
                                  <p:stCondLst>
                                    <p:cond delay="0"/>
                                  </p:stCondLst>
                                  <p:childTnLst>
                                    <p:set>
                                      <p:cBhvr>
                                        <p:cTn id="97" dur="1" fill="hold">
                                          <p:stCondLst>
                                            <p:cond delay="0"/>
                                          </p:stCondLst>
                                        </p:cTn>
                                        <p:tgtEl>
                                          <p:spTgt spid="71"/>
                                        </p:tgtEl>
                                        <p:attrNameLst>
                                          <p:attrName>style.visibility</p:attrName>
                                        </p:attrNameLst>
                                      </p:cBhvr>
                                      <p:to>
                                        <p:strVal val="visible"/>
                                      </p:to>
                                    </p:set>
                                    <p:animEffect transition="in" filter="fade">
                                      <p:cBhvr>
                                        <p:cTn id="98" dur="500"/>
                                        <p:tgtEl>
                                          <p:spTgt spid="71"/>
                                        </p:tgtEl>
                                      </p:cBhvr>
                                    </p:animEffect>
                                  </p:childTnLst>
                                </p:cTn>
                              </p:par>
                            </p:childTnLst>
                          </p:cTn>
                        </p:par>
                      </p:childTnLst>
                    </p:cTn>
                  </p:par>
                  <p:par>
                    <p:cTn id="99" fill="hold">
                      <p:stCondLst>
                        <p:cond delay="indefinite"/>
                      </p:stCondLst>
                      <p:childTnLst>
                        <p:par>
                          <p:cTn id="100" fill="hold">
                            <p:stCondLst>
                              <p:cond delay="0"/>
                            </p:stCondLst>
                            <p:childTnLst>
                              <p:par>
                                <p:cTn id="101" presetID="10" presetClass="entr" presetSubtype="0" fill="hold" grpId="0" nodeType="clickEffect">
                                  <p:stCondLst>
                                    <p:cond delay="0"/>
                                  </p:stCondLst>
                                  <p:childTnLst>
                                    <p:set>
                                      <p:cBhvr>
                                        <p:cTn id="102" dur="1" fill="hold">
                                          <p:stCondLst>
                                            <p:cond delay="0"/>
                                          </p:stCondLst>
                                        </p:cTn>
                                        <p:tgtEl>
                                          <p:spTgt spid="82"/>
                                        </p:tgtEl>
                                        <p:attrNameLst>
                                          <p:attrName>style.visibility</p:attrName>
                                        </p:attrNameLst>
                                      </p:cBhvr>
                                      <p:to>
                                        <p:strVal val="visible"/>
                                      </p:to>
                                    </p:set>
                                    <p:animEffect transition="in" filter="fade">
                                      <p:cBhvr>
                                        <p:cTn id="103" dur="500"/>
                                        <p:tgtEl>
                                          <p:spTgt spid="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P spid="54" grpId="0"/>
      <p:bldP spid="55" grpId="0"/>
      <p:bldP spid="56" grpId="0"/>
      <p:bldP spid="58" grpId="1"/>
      <p:bldP spid="59" grpId="0"/>
      <p:bldP spid="61" grpId="0"/>
      <p:bldP spid="61" grpId="1"/>
      <p:bldP spid="62" grpId="0"/>
      <p:bldP spid="62" grpId="1"/>
      <p:bldP spid="64" grpId="0"/>
      <p:bldP spid="64" grpId="1"/>
      <p:bldP spid="68" grpId="0"/>
      <p:bldP spid="69" grpId="0" animBg="1"/>
      <p:bldP spid="82"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F634DDC-5CDB-4F54-8809-F106EEDBA324}"/>
              </a:ext>
            </a:extLst>
          </p:cNvPr>
          <p:cNvSpPr>
            <a:spLocks noGrp="1"/>
          </p:cNvSpPr>
          <p:nvPr>
            <p:ph type="title"/>
          </p:nvPr>
        </p:nvSpPr>
        <p:spPr/>
        <p:txBody>
          <a:bodyPr/>
          <a:lstStyle/>
          <a:p>
            <a:r>
              <a:rPr lang="en-US" dirty="0" smtClean="0"/>
              <a:t>Table Plan Practice</a:t>
            </a:r>
            <a:endParaRPr lang="en-US" dirty="0"/>
          </a:p>
        </p:txBody>
      </p:sp>
      <p:sp>
        <p:nvSpPr>
          <p:cNvPr id="3" name="Content Placeholder 2">
            <a:extLst>
              <a:ext uri="{FF2B5EF4-FFF2-40B4-BE49-F238E27FC236}">
                <a16:creationId xmlns:a16="http://schemas.microsoft.com/office/drawing/2014/main" xmlns="" id="{394114E3-2494-4EA9-BA93-90C5BF643193}"/>
              </a:ext>
            </a:extLst>
          </p:cNvPr>
          <p:cNvSpPr>
            <a:spLocks noGrp="1"/>
          </p:cNvSpPr>
          <p:nvPr>
            <p:ph idx="1"/>
          </p:nvPr>
        </p:nvSpPr>
        <p:spPr/>
        <p:txBody>
          <a:bodyPr/>
          <a:lstStyle/>
          <a:p>
            <a:pPr marL="0" indent="0">
              <a:buNone/>
            </a:pPr>
            <a:r>
              <a:rPr lang="en-US" b="1" dirty="0" smtClean="0">
                <a:latin typeface="Arial" panose="020B0604020202020204" pitchFamily="34" charset="0"/>
                <a:cs typeface="Arial" panose="020B0604020202020204" pitchFamily="34" charset="0"/>
              </a:rPr>
              <a:t>Complete pages 19-21</a:t>
            </a:r>
          </a:p>
          <a:p>
            <a:endParaRPr lang="en-US" dirty="0">
              <a:latin typeface="Arial" panose="020B0604020202020204" pitchFamily="34" charset="0"/>
              <a:cs typeface="Arial" panose="020B0604020202020204" pitchFamily="34" charset="0"/>
            </a:endParaRPr>
          </a:p>
          <a:p>
            <a:pPr marL="457200" indent="-457200" eaLnBrk="1" hangingPunct="1">
              <a:lnSpc>
                <a:spcPct val="150000"/>
              </a:lnSpc>
              <a:buFont typeface="+mj-lt"/>
              <a:buAutoNum type="arabicPeriod"/>
            </a:pPr>
            <a:r>
              <a:rPr lang="en-US" altLang="en-US" dirty="0">
                <a:latin typeface="Helvetica" charset="0"/>
                <a:ea typeface="ＭＳ Ｐゴシック" charset="-128"/>
                <a:cs typeface="Helvetica" charset="0"/>
              </a:rPr>
              <a:t>Scaffold problem-solving</a:t>
            </a:r>
          </a:p>
          <a:p>
            <a:pPr marL="457200" indent="-457200" eaLnBrk="1" hangingPunct="1">
              <a:lnSpc>
                <a:spcPct val="150000"/>
              </a:lnSpc>
              <a:buFont typeface="+mj-lt"/>
              <a:buAutoNum type="arabicPeriod"/>
            </a:pPr>
            <a:r>
              <a:rPr lang="en-US" altLang="en-US" dirty="0">
                <a:latin typeface="Helvetica" charset="0"/>
                <a:ea typeface="ＭＳ Ｐゴシック" charset="-128"/>
                <a:cs typeface="Helvetica" charset="0"/>
              </a:rPr>
              <a:t>Multiple representations</a:t>
            </a:r>
          </a:p>
          <a:p>
            <a:pPr marL="457200" indent="-457200" eaLnBrk="1" hangingPunct="1">
              <a:lnSpc>
                <a:spcPct val="150000"/>
              </a:lnSpc>
              <a:buFont typeface="+mj-lt"/>
              <a:buAutoNum type="arabicPeriod"/>
            </a:pPr>
            <a:r>
              <a:rPr lang="en-US" altLang="en-US" dirty="0">
                <a:latin typeface="Helvetica" charset="0"/>
                <a:ea typeface="ＭＳ Ｐゴシック" charset="-128"/>
                <a:cs typeface="Helvetica" charset="0"/>
              </a:rPr>
              <a:t>Make thinking explicit</a:t>
            </a:r>
          </a:p>
          <a:p>
            <a:pPr marL="457200" indent="-457200" eaLnBrk="1" hangingPunct="1">
              <a:lnSpc>
                <a:spcPct val="150000"/>
              </a:lnSpc>
              <a:buFont typeface="+mj-lt"/>
              <a:buAutoNum type="arabicPeriod"/>
            </a:pPr>
            <a:r>
              <a:rPr lang="en-US" altLang="en-US" dirty="0">
                <a:latin typeface="Helvetica" charset="0"/>
                <a:ea typeface="ＭＳ Ｐゴシック" charset="-128"/>
                <a:cs typeface="Helvetica" charset="0"/>
              </a:rPr>
              <a:t>Pedagogical tool (battling, questioning, presenting</a:t>
            </a:r>
            <a:r>
              <a:rPr lang="en-US" altLang="en-US" dirty="0" smtClean="0">
                <a:latin typeface="Helvetica" charset="0"/>
                <a:ea typeface="ＭＳ Ｐゴシック" charset="-128"/>
                <a:cs typeface="Helvetica" charset="0"/>
              </a:rPr>
              <a:t>)</a:t>
            </a:r>
          </a:p>
          <a:p>
            <a:pPr marL="457200" indent="-457200" eaLnBrk="1" hangingPunct="1">
              <a:lnSpc>
                <a:spcPct val="150000"/>
              </a:lnSpc>
              <a:buFont typeface="+mj-lt"/>
              <a:buAutoNum type="arabicPeriod"/>
            </a:pPr>
            <a:r>
              <a:rPr lang="en-US" altLang="en-US" sz="2400" i="1" dirty="0" smtClean="0">
                <a:latin typeface="Helvetica" charset="0"/>
                <a:ea typeface="ＭＳ Ｐゴシック" charset="-128"/>
                <a:cs typeface="Helvetica" charset="0"/>
              </a:rPr>
              <a:t>Top-Down Design</a:t>
            </a:r>
            <a:endParaRPr lang="en-US" altLang="en-US" sz="2400" i="1" dirty="0">
              <a:latin typeface="Helvetica" charset="0"/>
              <a:ea typeface="Helvetica" charset="0"/>
              <a:cs typeface="Helvetica" charset="0"/>
            </a:endParaRPr>
          </a:p>
        </p:txBody>
      </p:sp>
      <p:sp>
        <p:nvSpPr>
          <p:cNvPr id="4" name="Footer Placeholder 3">
            <a:extLst>
              <a:ext uri="{FF2B5EF4-FFF2-40B4-BE49-F238E27FC236}">
                <a16:creationId xmlns:a16="http://schemas.microsoft.com/office/drawing/2014/main" xmlns="" id="{06DFAAFA-659D-48D1-BE53-9E3B1922FB69}"/>
              </a:ext>
            </a:extLst>
          </p:cNvPr>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20414316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Project: Choose Your Dataset!</a:t>
            </a:r>
          </a:p>
        </p:txBody>
      </p:sp>
      <p:sp>
        <p:nvSpPr>
          <p:cNvPr id="4" name="Rectangle 3"/>
          <p:cNvSpPr>
            <a:spLocks noChangeArrowheads="1"/>
          </p:cNvSpPr>
          <p:nvPr/>
        </p:nvSpPr>
        <p:spPr bwMode="auto">
          <a:xfrm>
            <a:off x="533400" y="1819275"/>
            <a:ext cx="7620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sz="2000" dirty="0" smtClean="0">
                <a:latin typeface="Arial" charset="0"/>
                <a:ea typeface="Arial" charset="0"/>
                <a:cs typeface="Arial" charset="0"/>
              </a:rPr>
              <a:t>Complete Page 22.</a:t>
            </a:r>
            <a:endParaRPr lang="en-US" sz="2000" dirty="0">
              <a:latin typeface="Arial" charset="0"/>
              <a:ea typeface="Arial" charset="0"/>
              <a:cs typeface="Arial" charset="0"/>
            </a:endParaRP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498423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bldLvl="2"/>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a:t>Unit </a:t>
            </a:r>
            <a:r>
              <a:rPr lang="en-US" dirty="0"/>
              <a:t>4</a:t>
            </a:r>
          </a:p>
        </p:txBody>
      </p:sp>
    </p:spTree>
  </p:cSld>
  <p:clrMapOvr>
    <a:masterClrMapping/>
  </p:clrMapOvr>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Mean</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828800"/>
            <a:ext cx="8610600" cy="4093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Bef>
                <a:spcPts val="0"/>
              </a:spcBef>
              <a:spcAft>
                <a:spcPts val="1200"/>
              </a:spcAft>
              <a:buClr>
                <a:srgbClr val="4C4C4C"/>
              </a:buClr>
              <a:buSzTx/>
            </a:pPr>
            <a:r>
              <a:rPr lang="en-US" sz="2200" dirty="0">
                <a:latin typeface="Arial" panose="020B0604020202020204" pitchFamily="34" charset="0"/>
                <a:cs typeface="Arial" panose="020B0604020202020204" pitchFamily="34" charset="0"/>
              </a:rPr>
              <a:t>Open the </a:t>
            </a:r>
            <a:r>
              <a:rPr lang="en-US" sz="2200" dirty="0">
                <a:latin typeface="Arial" panose="020B0604020202020204" pitchFamily="34" charset="0"/>
                <a:cs typeface="Arial" panose="020B0604020202020204" pitchFamily="34" charset="0"/>
                <a:hlinkClick r:id="rId2"/>
              </a:rPr>
              <a:t>Animals w/Functions Starter File</a:t>
            </a:r>
            <a:endParaRPr lang="en-US" sz="2200" dirty="0">
              <a:latin typeface="Arial" panose="020B0604020202020204" pitchFamily="34" charset="0"/>
              <a:cs typeface="Arial" panose="020B0604020202020204" pitchFamily="34" charset="0"/>
            </a:endParaRPr>
          </a:p>
          <a:p>
            <a:pPr marL="342900" indent="-342900" eaLnBrk="1" hangingPunct="1">
              <a:spcBef>
                <a:spcPts val="0"/>
              </a:spcBef>
              <a:spcAft>
                <a:spcPts val="1200"/>
              </a:spcAft>
              <a:buClr>
                <a:srgbClr val="4C4C4C"/>
              </a:buClr>
              <a:buSzTx/>
            </a:pPr>
            <a:r>
              <a:rPr lang="en-US" sz="2200" dirty="0" smtClean="0">
                <a:latin typeface="Arial" charset="0"/>
                <a:ea typeface="Arial" charset="0"/>
                <a:cs typeface="Arial" charset="0"/>
              </a:rPr>
              <a:t>Turn to page 24</a:t>
            </a:r>
            <a:r>
              <a:rPr lang="mr-IN" sz="2200" dirty="0" smtClean="0">
                <a:latin typeface="Arial" charset="0"/>
                <a:ea typeface="Arial" charset="0"/>
                <a:cs typeface="Arial" charset="0"/>
              </a:rPr>
              <a:t>…</a:t>
            </a:r>
            <a:endParaRPr lang="en-US" sz="2200" dirty="0" smtClean="0">
              <a:latin typeface="Arial" charset="0"/>
              <a:ea typeface="Arial" charset="0"/>
              <a:cs typeface="Arial" charset="0"/>
            </a:endParaRPr>
          </a:p>
          <a:p>
            <a:pPr marL="342900" indent="-342900" eaLnBrk="1" hangingPunct="1">
              <a:spcBef>
                <a:spcPts val="0"/>
              </a:spcBef>
              <a:spcAft>
                <a:spcPts val="1200"/>
              </a:spcAft>
              <a:buClr>
                <a:srgbClr val="4C4C4C"/>
              </a:buClr>
              <a:buSzTx/>
            </a:pPr>
            <a:r>
              <a:rPr lang="en-US" sz="2200" dirty="0" smtClean="0">
                <a:latin typeface="Arial" charset="0"/>
                <a:ea typeface="Arial" charset="0"/>
                <a:cs typeface="Arial" charset="0"/>
              </a:rPr>
              <a:t>The </a:t>
            </a:r>
            <a:r>
              <a:rPr lang="en-US" sz="2200" i="1" dirty="0">
                <a:latin typeface="Arial" charset="0"/>
                <a:ea typeface="Arial" charset="0"/>
                <a:cs typeface="Arial" charset="0"/>
              </a:rPr>
              <a:t>Mean</a:t>
            </a:r>
            <a:r>
              <a:rPr lang="en-US" sz="2200" dirty="0">
                <a:latin typeface="Arial" charset="0"/>
                <a:ea typeface="Arial" charset="0"/>
                <a:cs typeface="Arial" charset="0"/>
              </a:rPr>
              <a:t> is the sum of the elements of a list, divided by the length of the list.</a:t>
            </a:r>
          </a:p>
          <a:p>
            <a:pPr marL="342900" indent="-342900" eaLnBrk="1" hangingPunct="1">
              <a:spcBef>
                <a:spcPts val="0"/>
              </a:spcBef>
              <a:spcAft>
                <a:spcPts val="1200"/>
              </a:spcAft>
              <a:buClr>
                <a:srgbClr val="4C4C4C"/>
              </a:buClr>
              <a:buSzTx/>
            </a:pPr>
            <a:r>
              <a:rPr lang="en-US" sz="2200" dirty="0" smtClean="0">
                <a:latin typeface="Arial" charset="0"/>
                <a:ea typeface="Arial" charset="0"/>
                <a:cs typeface="Arial" charset="0"/>
              </a:rPr>
              <a:t>What is the mean of </a:t>
            </a:r>
            <a:r>
              <a:rPr lang="en-US" sz="2200" dirty="0">
                <a:solidFill>
                  <a:schemeClr val="accent1"/>
                </a:solidFill>
                <a:latin typeface="Arial" charset="0"/>
                <a:ea typeface="Arial" charset="0"/>
                <a:cs typeface="Arial" charset="0"/>
              </a:rPr>
              <a:t>5, 2, 3, 1, 4</a:t>
            </a:r>
            <a:r>
              <a:rPr lang="en-US" sz="2200" dirty="0" smtClean="0">
                <a:latin typeface="Arial" charset="0"/>
                <a:ea typeface="Arial" charset="0"/>
                <a:cs typeface="Arial" charset="0"/>
              </a:rPr>
              <a:t>?</a:t>
            </a:r>
          </a:p>
          <a:p>
            <a:pPr marL="342900" indent="-342900" eaLnBrk="1" hangingPunct="1">
              <a:spcBef>
                <a:spcPts val="0"/>
              </a:spcBef>
              <a:spcAft>
                <a:spcPts val="1200"/>
              </a:spcAft>
              <a:buClr>
                <a:srgbClr val="4C4C4C"/>
              </a:buClr>
              <a:buSzTx/>
            </a:pPr>
            <a:endParaRPr lang="en-US" sz="2200" dirty="0" smtClean="0">
              <a:latin typeface="Arial" charset="0"/>
              <a:ea typeface="Arial" charset="0"/>
              <a:cs typeface="Arial" charset="0"/>
            </a:endParaRPr>
          </a:p>
          <a:p>
            <a:pPr marL="342900" indent="-342900" eaLnBrk="1" hangingPunct="1">
              <a:spcBef>
                <a:spcPts val="0"/>
              </a:spcBef>
              <a:spcAft>
                <a:spcPts val="1200"/>
              </a:spcAft>
              <a:buClr>
                <a:srgbClr val="4C4C4C"/>
              </a:buClr>
              <a:buSzTx/>
            </a:pPr>
            <a:r>
              <a:rPr lang="en-US" sz="2200" dirty="0" err="1" smtClean="0">
                <a:latin typeface="Arial" charset="0"/>
                <a:ea typeface="Arial" charset="0"/>
                <a:cs typeface="Arial" charset="0"/>
              </a:rPr>
              <a:t>Pyret</a:t>
            </a:r>
            <a:r>
              <a:rPr lang="en-US" sz="2200" dirty="0" smtClean="0">
                <a:latin typeface="Arial" charset="0"/>
                <a:ea typeface="Arial" charset="0"/>
                <a:cs typeface="Arial" charset="0"/>
              </a:rPr>
              <a:t> has a </a:t>
            </a:r>
            <a:r>
              <a:rPr lang="en-US" sz="2200" dirty="0" smtClean="0">
                <a:latin typeface="Courier New" charset="0"/>
                <a:ea typeface="Courier New" charset="0"/>
                <a:cs typeface="Courier New" charset="0"/>
              </a:rPr>
              <a:t>mean</a:t>
            </a:r>
            <a:r>
              <a:rPr lang="en-US" sz="2200" dirty="0" smtClean="0">
                <a:latin typeface="Arial" charset="0"/>
                <a:ea typeface="Arial" charset="0"/>
                <a:cs typeface="Arial" charset="0"/>
              </a:rPr>
              <a:t> function for tables!</a:t>
            </a:r>
            <a:endParaRPr lang="en-US" sz="2200" dirty="0">
              <a:latin typeface="Arial" charset="0"/>
              <a:ea typeface="Arial" charset="0"/>
              <a:cs typeface="Arial" charset="0"/>
            </a:endParaRPr>
          </a:p>
          <a:p>
            <a:pPr eaLnBrk="1" hangingPunct="1">
              <a:spcBef>
                <a:spcPts val="0"/>
              </a:spcBef>
              <a:spcAft>
                <a:spcPts val="0"/>
              </a:spcAft>
              <a:buClr>
                <a:srgbClr val="4C4C4C"/>
              </a:buClr>
              <a:buSzTx/>
              <a:buNone/>
            </a:pPr>
            <a:r>
              <a:rPr lang="en-US" sz="2200" dirty="0" smtClean="0">
                <a:solidFill>
                  <a:schemeClr val="accent1"/>
                </a:solidFill>
                <a:latin typeface="Courier New" charset="0"/>
                <a:ea typeface="Courier New" charset="0"/>
                <a:cs typeface="Courier New" charset="0"/>
              </a:rPr>
              <a:t>mean </a:t>
            </a:r>
            <a:r>
              <a:rPr lang="en-US" sz="2200" kern="600" spc="-300" dirty="0" smtClean="0">
                <a:solidFill>
                  <a:schemeClr val="accent1"/>
                </a:solidFill>
                <a:latin typeface="Courier New" charset="0"/>
                <a:ea typeface="Courier New" charset="0"/>
                <a:cs typeface="Courier New" charset="0"/>
              </a:rPr>
              <a:t>::</a:t>
            </a:r>
            <a:r>
              <a:rPr lang="en-US" sz="2200" dirty="0" smtClean="0">
                <a:solidFill>
                  <a:schemeClr val="accent1"/>
                </a:solidFill>
                <a:latin typeface="Courier New" charset="0"/>
                <a:ea typeface="Courier New" charset="0"/>
                <a:cs typeface="Courier New" charset="0"/>
              </a:rPr>
              <a:t> (t </a:t>
            </a:r>
            <a:r>
              <a:rPr lang="en-US" sz="2200" kern="600" spc="-300" dirty="0">
                <a:solidFill>
                  <a:schemeClr val="accent1"/>
                </a:solidFill>
                <a:latin typeface="Courier New" charset="0"/>
                <a:ea typeface="Courier New" charset="0"/>
                <a:cs typeface="Courier New" charset="0"/>
              </a:rPr>
              <a:t>::</a:t>
            </a:r>
            <a:r>
              <a:rPr lang="en-US" sz="2200" dirty="0" smtClean="0">
                <a:solidFill>
                  <a:schemeClr val="accent1"/>
                </a:solidFill>
                <a:latin typeface="Courier New" charset="0"/>
                <a:ea typeface="Courier New" charset="0"/>
                <a:cs typeface="Courier New" charset="0"/>
              </a:rPr>
              <a:t> Table, col </a:t>
            </a:r>
            <a:r>
              <a:rPr lang="en-US" sz="2200" kern="600" spc="-300" dirty="0">
                <a:solidFill>
                  <a:schemeClr val="accent1"/>
                </a:solidFill>
                <a:latin typeface="Courier New" charset="0"/>
                <a:ea typeface="Courier New" charset="0"/>
                <a:cs typeface="Courier New" charset="0"/>
              </a:rPr>
              <a:t>::</a:t>
            </a:r>
            <a:r>
              <a:rPr lang="en-US" sz="2200" dirty="0" smtClean="0">
                <a:solidFill>
                  <a:schemeClr val="accent1"/>
                </a:solidFill>
                <a:latin typeface="Courier New" charset="0"/>
                <a:ea typeface="Courier New" charset="0"/>
                <a:cs typeface="Courier New" charset="0"/>
              </a:rPr>
              <a:t> String) </a:t>
            </a:r>
            <a:r>
              <a:rPr lang="en-US" sz="2200" dirty="0" smtClean="0">
                <a:solidFill>
                  <a:schemeClr val="accent1"/>
                </a:solidFill>
                <a:latin typeface="Courier New" charset="0"/>
                <a:ea typeface="Courier New" charset="0"/>
                <a:cs typeface="Courier New" charset="0"/>
                <a:sym typeface="Wingdings"/>
              </a:rPr>
              <a:t> Number</a:t>
            </a:r>
          </a:p>
          <a:p>
            <a:pPr marL="328613" lvl="1" indent="-328613" eaLnBrk="1" hangingPunct="1">
              <a:spcBef>
                <a:spcPts val="0"/>
              </a:spcBef>
              <a:spcAft>
                <a:spcPts val="0"/>
              </a:spcAft>
              <a:buClr>
                <a:srgbClr val="4C4C4C"/>
              </a:buClr>
              <a:buSzTx/>
              <a:buNone/>
            </a:pPr>
            <a:r>
              <a:rPr lang="en-US" dirty="0" smtClean="0">
                <a:solidFill>
                  <a:schemeClr val="accent1"/>
                </a:solidFill>
                <a:latin typeface="Courier New" charset="0"/>
                <a:ea typeface="Courier New" charset="0"/>
                <a:cs typeface="Courier New" charset="0"/>
                <a:sym typeface="Wingdings"/>
              </a:rPr>
              <a:t>mean(animals-table, “weeks”)</a:t>
            </a:r>
            <a:endParaRPr lang="en-US" dirty="0">
              <a:solidFill>
                <a:schemeClr val="accent1"/>
              </a:solidFill>
              <a:latin typeface="Courier New" charset="0"/>
              <a:ea typeface="Courier New" charset="0"/>
              <a:cs typeface="Courier New" charset="0"/>
              <a:sym typeface="Wingdings"/>
            </a:endParaRP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891067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animEffect transition="in" filter="fade">
                                      <p:cBhvr>
                                        <p:cTn id="27" dur="500"/>
                                        <p:tgtEl>
                                          <p:spTgt spid="4">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6" end="6"/>
                                            </p:txEl>
                                          </p:spTgt>
                                        </p:tgtEl>
                                        <p:attrNameLst>
                                          <p:attrName>style.visibility</p:attrName>
                                        </p:attrNameLst>
                                      </p:cBhvr>
                                      <p:to>
                                        <p:strVal val="visible"/>
                                      </p:to>
                                    </p:set>
                                    <p:animEffect transition="in" filter="fade">
                                      <p:cBhvr>
                                        <p:cTn id="32" dur="500"/>
                                        <p:tgtEl>
                                          <p:spTgt spid="4">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xEl>
                                              <p:pRg st="7" end="7"/>
                                            </p:txEl>
                                          </p:spTgt>
                                        </p:tgtEl>
                                        <p:attrNameLst>
                                          <p:attrName>style.visibility</p:attrName>
                                        </p:attrNameLst>
                                      </p:cBhvr>
                                      <p:to>
                                        <p:strVal val="visible"/>
                                      </p:to>
                                    </p:set>
                                    <p:animEffect transition="in" filter="fade">
                                      <p:cBhvr>
                                        <p:cTn id="37" dur="5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bldLvl="2"/>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Median</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828800"/>
            <a:ext cx="8610600" cy="3693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Bef>
                <a:spcPts val="0"/>
              </a:spcBef>
              <a:spcAft>
                <a:spcPts val="1800"/>
              </a:spcAft>
              <a:buClr>
                <a:srgbClr val="4C4C4C"/>
              </a:buClr>
              <a:buSzTx/>
            </a:pPr>
            <a:r>
              <a:rPr lang="en-US" sz="2200" dirty="0">
                <a:latin typeface="Arial" charset="0"/>
                <a:ea typeface="Arial" charset="0"/>
                <a:cs typeface="Arial" charset="0"/>
              </a:rPr>
              <a:t>The </a:t>
            </a:r>
            <a:r>
              <a:rPr lang="en-US" sz="2200" i="1" dirty="0">
                <a:latin typeface="Arial" charset="0"/>
                <a:ea typeface="Arial" charset="0"/>
                <a:cs typeface="Arial" charset="0"/>
              </a:rPr>
              <a:t>Median</a:t>
            </a:r>
            <a:r>
              <a:rPr lang="en-US" sz="2200" dirty="0">
                <a:latin typeface="Arial" charset="0"/>
                <a:ea typeface="Arial" charset="0"/>
                <a:cs typeface="Arial" charset="0"/>
              </a:rPr>
              <a:t> is the “middle” value of a </a:t>
            </a:r>
            <a:r>
              <a:rPr lang="en-US" sz="2200" dirty="0" smtClean="0">
                <a:latin typeface="Arial" charset="0"/>
                <a:ea typeface="Arial" charset="0"/>
                <a:cs typeface="Arial" charset="0"/>
              </a:rPr>
              <a:t>sorted list </a:t>
            </a:r>
            <a:r>
              <a:rPr lang="en-US" sz="2200" dirty="0">
                <a:latin typeface="Arial" charset="0"/>
                <a:ea typeface="Arial" charset="0"/>
                <a:cs typeface="Arial" charset="0"/>
              </a:rPr>
              <a:t>of numbers </a:t>
            </a:r>
            <a:endParaRPr lang="en-US" sz="2200" dirty="0" smtClean="0">
              <a:latin typeface="Arial" charset="0"/>
              <a:ea typeface="Arial" charset="0"/>
              <a:cs typeface="Arial" charset="0"/>
            </a:endParaRPr>
          </a:p>
          <a:p>
            <a:pPr marL="342900" indent="-342900" eaLnBrk="1" hangingPunct="1">
              <a:spcBef>
                <a:spcPts val="0"/>
              </a:spcBef>
              <a:spcAft>
                <a:spcPts val="1800"/>
              </a:spcAft>
              <a:buClr>
                <a:srgbClr val="4C4C4C"/>
              </a:buClr>
              <a:buSzTx/>
            </a:pPr>
            <a:r>
              <a:rPr lang="en-US" sz="2200" dirty="0" smtClean="0">
                <a:latin typeface="Arial" charset="0"/>
                <a:ea typeface="Arial" charset="0"/>
                <a:cs typeface="Arial" charset="0"/>
              </a:rPr>
              <a:t>What is the mean of   </a:t>
            </a:r>
            <a:r>
              <a:rPr lang="en-US" sz="2200" dirty="0">
                <a:solidFill>
                  <a:schemeClr val="accent1"/>
                </a:solidFill>
                <a:latin typeface="Arial" charset="0"/>
                <a:ea typeface="Arial" charset="0"/>
                <a:cs typeface="Arial" charset="0"/>
              </a:rPr>
              <a:t>5</a:t>
            </a:r>
            <a:r>
              <a:rPr lang="en-US" sz="2200" dirty="0" smtClean="0">
                <a:solidFill>
                  <a:schemeClr val="accent1"/>
                </a:solidFill>
                <a:latin typeface="Arial" charset="0"/>
                <a:ea typeface="Arial" charset="0"/>
                <a:cs typeface="Arial" charset="0"/>
              </a:rPr>
              <a:t>, 2, 3, 1, </a:t>
            </a:r>
            <a:r>
              <a:rPr lang="en-US" sz="2200" dirty="0">
                <a:solidFill>
                  <a:schemeClr val="accent1"/>
                </a:solidFill>
                <a:latin typeface="Arial" charset="0"/>
                <a:ea typeface="Arial" charset="0"/>
                <a:cs typeface="Arial" charset="0"/>
              </a:rPr>
              <a:t>4</a:t>
            </a:r>
            <a:r>
              <a:rPr lang="en-US" sz="2200" dirty="0" smtClean="0">
                <a:latin typeface="Arial" charset="0"/>
                <a:ea typeface="Arial" charset="0"/>
                <a:cs typeface="Arial" charset="0"/>
              </a:rPr>
              <a:t>?</a:t>
            </a:r>
          </a:p>
          <a:p>
            <a:pPr marL="342900" indent="-342900" eaLnBrk="1" hangingPunct="1">
              <a:spcBef>
                <a:spcPts val="0"/>
              </a:spcBef>
              <a:spcAft>
                <a:spcPts val="1800"/>
              </a:spcAft>
              <a:buClr>
                <a:srgbClr val="4C4C4C"/>
              </a:buClr>
              <a:buSzTx/>
            </a:pPr>
            <a:r>
              <a:rPr lang="en-US" sz="2200" dirty="0" smtClean="0">
                <a:latin typeface="Arial" charset="0"/>
                <a:ea typeface="Arial" charset="0"/>
                <a:cs typeface="Arial" charset="0"/>
              </a:rPr>
              <a:t>If there is no “middle”, take the mean of the “middle two”</a:t>
            </a:r>
            <a:endParaRPr lang="en-US" sz="2200" dirty="0">
              <a:latin typeface="Arial" charset="0"/>
              <a:ea typeface="Arial" charset="0"/>
              <a:cs typeface="Arial" charset="0"/>
            </a:endParaRPr>
          </a:p>
          <a:p>
            <a:pPr marL="342900" indent="-342900" eaLnBrk="1" hangingPunct="1">
              <a:spcBef>
                <a:spcPts val="0"/>
              </a:spcBef>
              <a:spcAft>
                <a:spcPts val="1800"/>
              </a:spcAft>
              <a:buClr>
                <a:srgbClr val="4C4C4C"/>
              </a:buClr>
              <a:buSzTx/>
            </a:pPr>
            <a:r>
              <a:rPr lang="en-US" sz="2200" dirty="0">
                <a:latin typeface="Arial" charset="0"/>
                <a:ea typeface="Arial" charset="0"/>
                <a:cs typeface="Arial" charset="0"/>
              </a:rPr>
              <a:t>What is the mean of   </a:t>
            </a:r>
            <a:r>
              <a:rPr lang="en-US" sz="2200" dirty="0">
                <a:solidFill>
                  <a:schemeClr val="accent1"/>
                </a:solidFill>
                <a:latin typeface="Arial" charset="0"/>
                <a:ea typeface="Arial" charset="0"/>
                <a:cs typeface="Arial" charset="0"/>
              </a:rPr>
              <a:t>5, 2, 3, 1, </a:t>
            </a:r>
            <a:r>
              <a:rPr lang="en-US" sz="2200" dirty="0" smtClean="0">
                <a:solidFill>
                  <a:schemeClr val="accent1"/>
                </a:solidFill>
                <a:latin typeface="Arial" charset="0"/>
                <a:ea typeface="Arial" charset="0"/>
                <a:cs typeface="Arial" charset="0"/>
              </a:rPr>
              <a:t>4, 6</a:t>
            </a:r>
            <a:r>
              <a:rPr lang="en-US" sz="2200" dirty="0" smtClean="0">
                <a:latin typeface="Arial" charset="0"/>
                <a:ea typeface="Arial" charset="0"/>
                <a:cs typeface="Arial" charset="0"/>
              </a:rPr>
              <a:t>?</a:t>
            </a:r>
            <a:endParaRPr lang="en-US" sz="2200" dirty="0">
              <a:latin typeface="Arial" charset="0"/>
              <a:ea typeface="Arial" charset="0"/>
              <a:cs typeface="Arial" charset="0"/>
            </a:endParaRPr>
          </a:p>
          <a:p>
            <a:pPr eaLnBrk="1" hangingPunct="1">
              <a:spcBef>
                <a:spcPts val="0"/>
              </a:spcBef>
              <a:spcAft>
                <a:spcPts val="1800"/>
              </a:spcAft>
              <a:buClr>
                <a:srgbClr val="4C4C4C"/>
              </a:buClr>
              <a:buSzTx/>
              <a:buNone/>
            </a:pPr>
            <a:endParaRPr lang="en-US" sz="2200" dirty="0" smtClean="0">
              <a:solidFill>
                <a:schemeClr val="accent1"/>
              </a:solidFill>
              <a:latin typeface="Courier New" charset="0"/>
              <a:ea typeface="Courier New" charset="0"/>
              <a:cs typeface="Courier New" charset="0"/>
            </a:endParaRPr>
          </a:p>
          <a:p>
            <a:pPr eaLnBrk="1" hangingPunct="1">
              <a:spcBef>
                <a:spcPts val="0"/>
              </a:spcBef>
              <a:spcAft>
                <a:spcPts val="600"/>
              </a:spcAft>
              <a:buClr>
                <a:srgbClr val="4C4C4C"/>
              </a:buClr>
              <a:buSzTx/>
              <a:buNone/>
            </a:pPr>
            <a:r>
              <a:rPr lang="en-US" sz="2200" dirty="0" smtClean="0">
                <a:solidFill>
                  <a:schemeClr val="accent1"/>
                </a:solidFill>
                <a:latin typeface="Courier New" charset="0"/>
                <a:ea typeface="Courier New" charset="0"/>
                <a:cs typeface="Courier New" charset="0"/>
              </a:rPr>
              <a:t>median </a:t>
            </a:r>
            <a:r>
              <a:rPr lang="en-US" sz="2200" kern="600" spc="-300" dirty="0" smtClean="0">
                <a:solidFill>
                  <a:schemeClr val="accent1"/>
                </a:solidFill>
                <a:latin typeface="Courier New" charset="0"/>
                <a:ea typeface="Courier New" charset="0"/>
                <a:cs typeface="Courier New" charset="0"/>
              </a:rPr>
              <a:t>::</a:t>
            </a:r>
            <a:r>
              <a:rPr lang="en-US" sz="2200" dirty="0" smtClean="0">
                <a:solidFill>
                  <a:schemeClr val="accent1"/>
                </a:solidFill>
                <a:latin typeface="Courier New" charset="0"/>
                <a:ea typeface="Courier New" charset="0"/>
                <a:cs typeface="Courier New" charset="0"/>
              </a:rPr>
              <a:t> (t </a:t>
            </a:r>
            <a:r>
              <a:rPr lang="en-US" sz="2200" kern="600" spc="-300" dirty="0">
                <a:solidFill>
                  <a:schemeClr val="accent1"/>
                </a:solidFill>
                <a:latin typeface="Courier New" charset="0"/>
                <a:ea typeface="Courier New" charset="0"/>
                <a:cs typeface="Courier New" charset="0"/>
              </a:rPr>
              <a:t>::</a:t>
            </a:r>
            <a:r>
              <a:rPr lang="en-US" sz="2200" dirty="0" smtClean="0">
                <a:solidFill>
                  <a:schemeClr val="accent1"/>
                </a:solidFill>
                <a:latin typeface="Courier New" charset="0"/>
                <a:ea typeface="Courier New" charset="0"/>
                <a:cs typeface="Courier New" charset="0"/>
              </a:rPr>
              <a:t> Table, col </a:t>
            </a:r>
            <a:r>
              <a:rPr lang="en-US" sz="2200" kern="600" spc="-300" dirty="0">
                <a:solidFill>
                  <a:schemeClr val="accent1"/>
                </a:solidFill>
                <a:latin typeface="Courier New" charset="0"/>
                <a:ea typeface="Courier New" charset="0"/>
                <a:cs typeface="Courier New" charset="0"/>
              </a:rPr>
              <a:t>::</a:t>
            </a:r>
            <a:r>
              <a:rPr lang="en-US" sz="2200" dirty="0" smtClean="0">
                <a:solidFill>
                  <a:schemeClr val="accent1"/>
                </a:solidFill>
                <a:latin typeface="Courier New" charset="0"/>
                <a:ea typeface="Courier New" charset="0"/>
                <a:cs typeface="Courier New" charset="0"/>
              </a:rPr>
              <a:t> String) </a:t>
            </a:r>
            <a:r>
              <a:rPr lang="en-US" sz="2200" dirty="0" smtClean="0">
                <a:solidFill>
                  <a:schemeClr val="accent1"/>
                </a:solidFill>
                <a:latin typeface="Courier New" charset="0"/>
                <a:ea typeface="Courier New" charset="0"/>
                <a:cs typeface="Courier New" charset="0"/>
                <a:sym typeface="Wingdings"/>
              </a:rPr>
              <a:t> Number</a:t>
            </a:r>
          </a:p>
          <a:p>
            <a:pPr marL="328613" lvl="1" indent="-328613" eaLnBrk="1" hangingPunct="1">
              <a:spcBef>
                <a:spcPts val="0"/>
              </a:spcBef>
              <a:spcAft>
                <a:spcPts val="600"/>
              </a:spcAft>
              <a:buClr>
                <a:srgbClr val="4C4C4C"/>
              </a:buClr>
              <a:buSzTx/>
              <a:buNone/>
            </a:pPr>
            <a:r>
              <a:rPr lang="en-US" sz="2200" dirty="0" smtClean="0">
                <a:solidFill>
                  <a:schemeClr val="accent1"/>
                </a:solidFill>
                <a:latin typeface="Courier New" charset="0"/>
                <a:ea typeface="Courier New" charset="0"/>
                <a:cs typeface="Courier New" charset="0"/>
                <a:sym typeface="Wingdings"/>
              </a:rPr>
              <a:t>median(animals-table, “weeks”)</a:t>
            </a:r>
            <a:endParaRPr lang="en-US" sz="2200" dirty="0">
              <a:solidFill>
                <a:schemeClr val="accent1"/>
              </a:solidFill>
              <a:latin typeface="Courier New" charset="0"/>
              <a:ea typeface="Courier New" charset="0"/>
              <a:cs typeface="Courier New" charset="0"/>
              <a:sym typeface="Wingdings"/>
            </a:endParaRP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224326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animEffect transition="in" filter="fade">
                                      <p:cBhvr>
                                        <p:cTn id="27" dur="500"/>
                                        <p:tgtEl>
                                          <p:spTgt spid="4">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6" end="6"/>
                                            </p:txEl>
                                          </p:spTgt>
                                        </p:tgtEl>
                                        <p:attrNameLst>
                                          <p:attrName>style.visibility</p:attrName>
                                        </p:attrNameLst>
                                      </p:cBhvr>
                                      <p:to>
                                        <p:strVal val="visible"/>
                                      </p:to>
                                    </p:set>
                                    <p:animEffect transition="in" filter="fade">
                                      <p:cBhvr>
                                        <p:cTn id="32"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bldLvl="2"/>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Authentic &amp; Accessible</a:t>
            </a:r>
          </a:p>
        </p:txBody>
      </p:sp>
      <p:sp>
        <p:nvSpPr>
          <p:cNvPr id="3" name="Content Placeholder 2"/>
          <p:cNvSpPr>
            <a:spLocks noGrp="1"/>
          </p:cNvSpPr>
          <p:nvPr>
            <p:ph idx="1"/>
          </p:nvPr>
        </p:nvSpPr>
        <p:spPr/>
        <p:txBody>
          <a:bodyPr/>
          <a:lstStyle/>
          <a:p>
            <a:pPr>
              <a:lnSpc>
                <a:spcPct val="200000"/>
              </a:lnSpc>
            </a:pPr>
            <a:r>
              <a:rPr lang="en-US" altLang="en-US" sz="2400" dirty="0">
                <a:ea typeface="ＭＳ Ｐゴシック" charset="-128"/>
                <a:cs typeface="Helvetica" charset="0"/>
              </a:rPr>
              <a:t>Build a DS tool made for learning!</a:t>
            </a:r>
          </a:p>
          <a:p>
            <a:pPr>
              <a:lnSpc>
                <a:spcPct val="200000"/>
              </a:lnSpc>
            </a:pPr>
            <a:r>
              <a:rPr lang="en-US" altLang="en-US" sz="2400" dirty="0">
                <a:ea typeface="ＭＳ Ｐゴシック" charset="-128"/>
                <a:cs typeface="Helvetica" charset="0"/>
              </a:rPr>
              <a:t>Easy importing from Google Sheets</a:t>
            </a:r>
          </a:p>
          <a:p>
            <a:pPr>
              <a:lnSpc>
                <a:spcPct val="200000"/>
              </a:lnSpc>
            </a:pPr>
            <a:r>
              <a:rPr lang="en-US" altLang="en-US" sz="2400" dirty="0">
                <a:ea typeface="ＭＳ Ｐゴシック" charset="-128"/>
                <a:cs typeface="Helvetica" charset="0"/>
              </a:rPr>
              <a:t>Make tables as easy as numbers</a:t>
            </a:r>
          </a:p>
          <a:p>
            <a:pPr>
              <a:lnSpc>
                <a:spcPct val="200000"/>
              </a:lnSpc>
            </a:pPr>
            <a:r>
              <a:rPr lang="en-US" altLang="en-US" sz="2400" dirty="0">
                <a:ea typeface="ＭＳ Ｐゴシック" charset="-128"/>
                <a:cs typeface="Helvetica" charset="0"/>
              </a:rPr>
              <a:t>If tables are </a:t>
            </a:r>
            <a:r>
              <a:rPr lang="en-US" altLang="en-US" sz="2400" i="1" dirty="0">
                <a:ea typeface="ＭＳ Ｐゴシック" charset="-128"/>
                <a:cs typeface="Helvetica" charset="0"/>
              </a:rPr>
              <a:t>values</a:t>
            </a:r>
            <a:r>
              <a:rPr lang="en-US" altLang="en-US" sz="2400" dirty="0">
                <a:ea typeface="ＭＳ Ｐゴシック" charset="-128"/>
                <a:cs typeface="Helvetica" charset="0"/>
              </a:rPr>
              <a:t>, queries are </a:t>
            </a:r>
            <a:r>
              <a:rPr lang="en-US" altLang="en-US" sz="2400" i="1" dirty="0">
                <a:ea typeface="ＭＳ Ｐゴシック" charset="-128"/>
                <a:cs typeface="Helvetica" charset="0"/>
              </a:rPr>
              <a:t>expressions</a:t>
            </a:r>
          </a:p>
          <a:p>
            <a:pPr lvl="1">
              <a:lnSpc>
                <a:spcPct val="200000"/>
              </a:lnSpc>
              <a:buFont typeface="Wingdings" charset="2"/>
              <a:buChar char="Ø"/>
            </a:pPr>
            <a:r>
              <a:rPr lang="en-US" altLang="en-US" sz="2000" dirty="0">
                <a:ea typeface="ＭＳ Ｐゴシック" charset="-128"/>
                <a:cs typeface="Helvetica" charset="0"/>
              </a:rPr>
              <a:t>You can teach a real DS course </a:t>
            </a:r>
            <a:r>
              <a:rPr lang="mr-IN" altLang="en-US" sz="2000" dirty="0">
                <a:ea typeface="ＭＳ Ｐゴシック" charset="-128"/>
                <a:cs typeface="Helvetica" charset="0"/>
              </a:rPr>
              <a:t>–</a:t>
            </a:r>
            <a:r>
              <a:rPr lang="en-US" altLang="en-US" sz="2000" dirty="0">
                <a:ea typeface="ＭＳ Ｐゴシック" charset="-128"/>
                <a:cs typeface="Helvetica" charset="0"/>
              </a:rPr>
              <a:t> </a:t>
            </a:r>
            <a:r>
              <a:rPr lang="en-US" altLang="en-US" sz="2000" i="1" dirty="0">
                <a:ea typeface="ＭＳ Ｐゴシック" charset="-128"/>
                <a:cs typeface="Helvetica" charset="0"/>
              </a:rPr>
              <a:t>with #</a:t>
            </a:r>
            <a:r>
              <a:rPr lang="en-US" altLang="en-US" sz="2000" i="1" dirty="0" err="1">
                <a:ea typeface="ＭＳ Ｐゴシック" charset="-128"/>
                <a:cs typeface="Helvetica" charset="0"/>
              </a:rPr>
              <a:t>NoLoops</a:t>
            </a:r>
            <a:r>
              <a:rPr lang="en-US" altLang="en-US" sz="2000" i="1" dirty="0">
                <a:ea typeface="ＭＳ Ｐゴシック" charset="-128"/>
                <a:cs typeface="Helvetica" charset="0"/>
              </a:rPr>
              <a:t> and #</a:t>
            </a:r>
            <a:r>
              <a:rPr lang="en-US" altLang="en-US" sz="2000" i="1" dirty="0" err="1">
                <a:ea typeface="ＭＳ Ｐゴシック" charset="-128"/>
                <a:cs typeface="Helvetica" charset="0"/>
              </a:rPr>
              <a:t>NoArrays</a:t>
            </a:r>
            <a:r>
              <a:rPr lang="en-US" altLang="en-US" sz="2000" i="1" dirty="0">
                <a:ea typeface="ＭＳ Ｐゴシック" charset="-128"/>
                <a:cs typeface="Helvetica" charset="0"/>
              </a:rPr>
              <a:t>!</a:t>
            </a:r>
          </a:p>
          <a:p>
            <a:pPr>
              <a:lnSpc>
                <a:spcPct val="200000"/>
              </a:lnSpc>
            </a:pPr>
            <a:r>
              <a:rPr lang="en-US" altLang="en-US" sz="2400" dirty="0">
                <a:ea typeface="ＭＳ Ｐゴシック" charset="-128"/>
                <a:cs typeface="Helvetica" charset="0"/>
              </a:rPr>
              <a:t>Getting the tool right is necessary, but not sufficient</a:t>
            </a:r>
          </a:p>
        </p:txBody>
      </p:sp>
      <p:sp>
        <p:nvSpPr>
          <p:cNvPr id="8" name="Footer Placeholder 7"/>
          <p:cNvSpPr>
            <a:spLocks noGrp="1"/>
          </p:cNvSpPr>
          <p:nvPr>
            <p:ph type="ftr" sz="quarter" idx="11"/>
          </p:nvPr>
        </p:nvSpPr>
        <p:spPr/>
        <p:txBody>
          <a:bodyPr/>
          <a:lstStyle/>
          <a:p>
            <a:pPr>
              <a:defRPr/>
            </a:pPr>
            <a:r>
              <a:rPr lang="en-US"/>
              <a:t>www.BootstrapWorld.org     |    #BootstrapCS</a:t>
            </a:r>
            <a:endParaRPr lang="en-US" dirty="0"/>
          </a:p>
        </p:txBody>
      </p:sp>
      <p:grpSp>
        <p:nvGrpSpPr>
          <p:cNvPr id="7" name="Group 6"/>
          <p:cNvGrpSpPr/>
          <p:nvPr/>
        </p:nvGrpSpPr>
        <p:grpSpPr>
          <a:xfrm>
            <a:off x="6477000" y="1143001"/>
            <a:ext cx="2581156" cy="2190452"/>
            <a:chOff x="6648622" y="1143001"/>
            <a:chExt cx="2581156" cy="2190452"/>
          </a:xfrm>
        </p:grpSpPr>
        <p:pic>
          <p:nvPicPr>
            <p:cNvPr id="5" name="Picture 4"/>
            <p:cNvPicPr>
              <a:picLocks noChangeAspect="1"/>
            </p:cNvPicPr>
            <p:nvPr/>
          </p:nvPicPr>
          <p:blipFill>
            <a:blip r:embed="rId3"/>
            <a:stretch>
              <a:fillRect/>
            </a:stretch>
          </p:blipFill>
          <p:spPr>
            <a:xfrm>
              <a:off x="7074406" y="1143001"/>
              <a:ext cx="1736272" cy="1676400"/>
            </a:xfrm>
            <a:prstGeom prst="rect">
              <a:avLst/>
            </a:prstGeom>
          </p:spPr>
        </p:pic>
        <p:sp>
          <p:nvSpPr>
            <p:cNvPr id="6" name="TextBox 5"/>
            <p:cNvSpPr txBox="1"/>
            <p:nvPr/>
          </p:nvSpPr>
          <p:spPr>
            <a:xfrm>
              <a:off x="6648622" y="2871788"/>
              <a:ext cx="2581156" cy="461665"/>
            </a:xfrm>
            <a:prstGeom prst="rect">
              <a:avLst/>
            </a:prstGeom>
            <a:noFill/>
          </p:spPr>
          <p:txBody>
            <a:bodyPr wrap="none" rtlCol="0">
              <a:spAutoFit/>
            </a:bodyPr>
            <a:lstStyle/>
            <a:p>
              <a:r>
                <a:rPr lang="en-US" dirty="0" err="1">
                  <a:solidFill>
                    <a:schemeClr val="bg1"/>
                  </a:solidFill>
                  <a:latin typeface="Courier New" charset="0"/>
                  <a:ea typeface="Courier New" charset="0"/>
                  <a:cs typeface="Courier New" charset="0"/>
                </a:rPr>
                <a:t>www.pyret.org</a:t>
              </a:r>
              <a:endParaRPr lang="en-US" dirty="0">
                <a:solidFill>
                  <a:schemeClr val="bg1"/>
                </a:solidFill>
                <a:latin typeface="Courier New" charset="0"/>
                <a:ea typeface="Courier New" charset="0"/>
                <a:cs typeface="Courier New" charset="0"/>
              </a:endParaRPr>
            </a:p>
          </p:txBody>
        </p:sp>
      </p:grpSp>
    </p:spTree>
    <p:extLst>
      <p:ext uri="{BB962C8B-B14F-4D97-AF65-F5344CB8AC3E}">
        <p14:creationId xmlns:p14="http://schemas.microsoft.com/office/powerpoint/2010/main" val="2104287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2"/>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Modes</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828800"/>
            <a:ext cx="8610600" cy="38964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sz="2200" dirty="0">
                <a:latin typeface="Arial" charset="0"/>
                <a:ea typeface="Arial" charset="0"/>
                <a:cs typeface="Arial" charset="0"/>
              </a:rPr>
              <a:t>The </a:t>
            </a:r>
            <a:r>
              <a:rPr lang="en-US" sz="2200" i="1" dirty="0" smtClean="0">
                <a:latin typeface="Arial" charset="0"/>
                <a:ea typeface="Arial" charset="0"/>
                <a:cs typeface="Arial" charset="0"/>
              </a:rPr>
              <a:t>Modes </a:t>
            </a:r>
            <a:r>
              <a:rPr lang="en-US" sz="2200" dirty="0" smtClean="0">
                <a:latin typeface="Arial" charset="0"/>
                <a:ea typeface="Arial" charset="0"/>
                <a:cs typeface="Arial" charset="0"/>
              </a:rPr>
              <a:t>are the “most repeated” </a:t>
            </a:r>
            <a:r>
              <a:rPr lang="en-US" sz="2200" dirty="0">
                <a:latin typeface="Arial" charset="0"/>
                <a:ea typeface="Arial" charset="0"/>
                <a:cs typeface="Arial" charset="0"/>
              </a:rPr>
              <a:t>value </a:t>
            </a:r>
            <a:r>
              <a:rPr lang="en-US" sz="2200" dirty="0" smtClean="0">
                <a:latin typeface="Arial" charset="0"/>
                <a:ea typeface="Arial" charset="0"/>
                <a:cs typeface="Arial" charset="0"/>
              </a:rPr>
              <a:t>in a list </a:t>
            </a:r>
            <a:r>
              <a:rPr lang="en-US" sz="2200" dirty="0">
                <a:latin typeface="Arial" charset="0"/>
                <a:ea typeface="Arial" charset="0"/>
                <a:cs typeface="Arial" charset="0"/>
              </a:rPr>
              <a:t>of numbers </a:t>
            </a:r>
            <a:endParaRPr lang="en-US" sz="2200" dirty="0" smtClean="0">
              <a:latin typeface="Arial" charset="0"/>
              <a:ea typeface="Arial" charset="0"/>
              <a:cs typeface="Arial" charset="0"/>
            </a:endParaRPr>
          </a:p>
          <a:p>
            <a:pPr marL="342900" indent="-342900" eaLnBrk="1" hangingPunct="1">
              <a:spcAft>
                <a:spcPts val="1800"/>
              </a:spcAft>
              <a:buClr>
                <a:srgbClr val="4C4C4C"/>
              </a:buClr>
              <a:buSzTx/>
            </a:pPr>
            <a:r>
              <a:rPr lang="en-US" sz="2200" dirty="0" smtClean="0">
                <a:latin typeface="Arial" charset="0"/>
                <a:ea typeface="Arial" charset="0"/>
                <a:cs typeface="Arial" charset="0"/>
              </a:rPr>
              <a:t>What are the modes of   </a:t>
            </a:r>
            <a:r>
              <a:rPr lang="en-US" sz="2200" dirty="0">
                <a:solidFill>
                  <a:schemeClr val="accent1"/>
                </a:solidFill>
                <a:latin typeface="Arial" charset="0"/>
                <a:ea typeface="Arial" charset="0"/>
                <a:cs typeface="Arial" charset="0"/>
              </a:rPr>
              <a:t>5</a:t>
            </a:r>
            <a:r>
              <a:rPr lang="en-US" sz="2200" dirty="0" smtClean="0">
                <a:solidFill>
                  <a:schemeClr val="accent1"/>
                </a:solidFill>
                <a:latin typeface="Arial" charset="0"/>
                <a:ea typeface="Arial" charset="0"/>
                <a:cs typeface="Arial" charset="0"/>
              </a:rPr>
              <a:t>, 2, 3, 3, 1, </a:t>
            </a:r>
            <a:r>
              <a:rPr lang="en-US" sz="2200" dirty="0">
                <a:solidFill>
                  <a:schemeClr val="accent1"/>
                </a:solidFill>
                <a:latin typeface="Arial" charset="0"/>
                <a:ea typeface="Arial" charset="0"/>
                <a:cs typeface="Arial" charset="0"/>
              </a:rPr>
              <a:t>4</a:t>
            </a:r>
            <a:r>
              <a:rPr lang="en-US" sz="2200" dirty="0" smtClean="0">
                <a:latin typeface="Arial" charset="0"/>
                <a:ea typeface="Arial" charset="0"/>
                <a:cs typeface="Arial" charset="0"/>
              </a:rPr>
              <a:t>?</a:t>
            </a:r>
          </a:p>
          <a:p>
            <a:pPr marL="342900" indent="-342900" eaLnBrk="1" hangingPunct="1">
              <a:spcAft>
                <a:spcPts val="1800"/>
              </a:spcAft>
              <a:buClr>
                <a:srgbClr val="4C4C4C"/>
              </a:buClr>
              <a:buSzTx/>
            </a:pPr>
            <a:r>
              <a:rPr lang="en-US" sz="2200" dirty="0" smtClean="0">
                <a:latin typeface="Arial" charset="0"/>
                <a:ea typeface="Arial" charset="0"/>
                <a:cs typeface="Arial" charset="0"/>
              </a:rPr>
              <a:t>There can be </a:t>
            </a:r>
            <a:r>
              <a:rPr lang="en-US" sz="2200" b="1" dirty="0" smtClean="0">
                <a:latin typeface="Arial" charset="0"/>
                <a:ea typeface="Arial" charset="0"/>
                <a:cs typeface="Arial" charset="0"/>
              </a:rPr>
              <a:t>more multiple modes: </a:t>
            </a:r>
            <a:r>
              <a:rPr lang="en-US" sz="2200" dirty="0">
                <a:solidFill>
                  <a:schemeClr val="accent1"/>
                </a:solidFill>
                <a:latin typeface="Arial" charset="0"/>
                <a:ea typeface="Arial" charset="0"/>
                <a:cs typeface="Arial" charset="0"/>
              </a:rPr>
              <a:t>5, 2, 3, </a:t>
            </a:r>
            <a:r>
              <a:rPr lang="en-US" sz="2200" dirty="0" smtClean="0">
                <a:solidFill>
                  <a:schemeClr val="accent1"/>
                </a:solidFill>
                <a:latin typeface="Arial" charset="0"/>
                <a:ea typeface="Arial" charset="0"/>
                <a:cs typeface="Arial" charset="0"/>
              </a:rPr>
              <a:t>3, 1</a:t>
            </a:r>
            <a:r>
              <a:rPr lang="en-US" sz="2200" dirty="0">
                <a:solidFill>
                  <a:schemeClr val="accent1"/>
                </a:solidFill>
                <a:latin typeface="Arial" charset="0"/>
                <a:ea typeface="Arial" charset="0"/>
                <a:cs typeface="Arial" charset="0"/>
              </a:rPr>
              <a:t>, 4, </a:t>
            </a:r>
            <a:r>
              <a:rPr lang="en-US" sz="2200" dirty="0" smtClean="0">
                <a:solidFill>
                  <a:schemeClr val="accent1"/>
                </a:solidFill>
                <a:latin typeface="Arial" charset="0"/>
                <a:ea typeface="Arial" charset="0"/>
                <a:cs typeface="Arial" charset="0"/>
              </a:rPr>
              <a:t>6, 5</a:t>
            </a:r>
            <a:endParaRPr lang="en-US" sz="2200" dirty="0">
              <a:latin typeface="Arial" charset="0"/>
              <a:ea typeface="Arial" charset="0"/>
              <a:cs typeface="Arial" charset="0"/>
            </a:endParaRPr>
          </a:p>
          <a:p>
            <a:pPr marL="342900" indent="-342900" eaLnBrk="1" hangingPunct="1">
              <a:spcAft>
                <a:spcPts val="1800"/>
              </a:spcAft>
              <a:buClr>
                <a:srgbClr val="4C4C4C"/>
              </a:buClr>
              <a:buSzTx/>
            </a:pPr>
            <a:r>
              <a:rPr lang="en-US" sz="2200" dirty="0" smtClean="0">
                <a:latin typeface="Arial" charset="0"/>
                <a:ea typeface="Arial" charset="0"/>
                <a:cs typeface="Arial" charset="0"/>
              </a:rPr>
              <a:t>There can be </a:t>
            </a:r>
            <a:r>
              <a:rPr lang="en-US" sz="2200" b="1" dirty="0" smtClean="0">
                <a:latin typeface="Arial" charset="0"/>
                <a:ea typeface="Arial" charset="0"/>
                <a:cs typeface="Arial" charset="0"/>
              </a:rPr>
              <a:t>no modes: </a:t>
            </a:r>
            <a:r>
              <a:rPr lang="en-US" sz="2200" dirty="0" smtClean="0">
                <a:solidFill>
                  <a:schemeClr val="accent1"/>
                </a:solidFill>
                <a:latin typeface="Arial" charset="0"/>
                <a:ea typeface="Arial" charset="0"/>
                <a:cs typeface="Arial" charset="0"/>
              </a:rPr>
              <a:t>5</a:t>
            </a:r>
            <a:r>
              <a:rPr lang="en-US" sz="2200" dirty="0">
                <a:solidFill>
                  <a:schemeClr val="accent1"/>
                </a:solidFill>
                <a:latin typeface="Arial" charset="0"/>
                <a:ea typeface="Arial" charset="0"/>
                <a:cs typeface="Arial" charset="0"/>
              </a:rPr>
              <a:t>, 2, 3, 1, </a:t>
            </a:r>
            <a:r>
              <a:rPr lang="en-US" sz="2200" dirty="0" smtClean="0">
                <a:solidFill>
                  <a:schemeClr val="accent1"/>
                </a:solidFill>
                <a:latin typeface="Arial" charset="0"/>
                <a:ea typeface="Arial" charset="0"/>
                <a:cs typeface="Arial" charset="0"/>
              </a:rPr>
              <a:t>4, 6</a:t>
            </a:r>
            <a:r>
              <a:rPr lang="en-US" sz="2200" dirty="0" smtClean="0">
                <a:latin typeface="Arial" charset="0"/>
                <a:ea typeface="Arial" charset="0"/>
                <a:cs typeface="Arial" charset="0"/>
              </a:rPr>
              <a:t>?</a:t>
            </a:r>
            <a:endParaRPr lang="en-US" sz="2200" dirty="0">
              <a:latin typeface="Arial" charset="0"/>
              <a:ea typeface="Arial" charset="0"/>
              <a:cs typeface="Arial" charset="0"/>
            </a:endParaRPr>
          </a:p>
          <a:p>
            <a:pPr eaLnBrk="1" hangingPunct="1">
              <a:spcBef>
                <a:spcPts val="0"/>
              </a:spcBef>
              <a:spcAft>
                <a:spcPts val="1800"/>
              </a:spcAft>
              <a:buClr>
                <a:srgbClr val="4C4C4C"/>
              </a:buClr>
              <a:buSzTx/>
              <a:buNone/>
            </a:pPr>
            <a:endParaRPr lang="en-US" sz="2200" dirty="0" smtClean="0">
              <a:solidFill>
                <a:schemeClr val="accent1"/>
              </a:solidFill>
              <a:latin typeface="Courier New" charset="0"/>
              <a:ea typeface="Courier New" charset="0"/>
              <a:cs typeface="Courier New" charset="0"/>
            </a:endParaRPr>
          </a:p>
          <a:p>
            <a:pPr eaLnBrk="1" hangingPunct="1">
              <a:spcBef>
                <a:spcPts val="0"/>
              </a:spcBef>
              <a:spcAft>
                <a:spcPts val="600"/>
              </a:spcAft>
              <a:buClr>
                <a:srgbClr val="4C4C4C"/>
              </a:buClr>
              <a:buSzTx/>
              <a:buNone/>
            </a:pPr>
            <a:r>
              <a:rPr lang="en-US" sz="2200" dirty="0" smtClean="0">
                <a:solidFill>
                  <a:schemeClr val="accent1"/>
                </a:solidFill>
                <a:latin typeface="Courier New" charset="0"/>
                <a:ea typeface="Courier New" charset="0"/>
                <a:cs typeface="Courier New" charset="0"/>
              </a:rPr>
              <a:t>modes</a:t>
            </a:r>
            <a:r>
              <a:rPr lang="en-US" sz="2200" kern="600" spc="-300" dirty="0" smtClean="0">
                <a:solidFill>
                  <a:schemeClr val="accent1"/>
                </a:solidFill>
                <a:latin typeface="Courier New" charset="0"/>
                <a:ea typeface="Courier New" charset="0"/>
                <a:cs typeface="Courier New" charset="0"/>
              </a:rPr>
              <a:t>::</a:t>
            </a:r>
            <a:r>
              <a:rPr lang="en-US" sz="2200" dirty="0" smtClean="0">
                <a:solidFill>
                  <a:schemeClr val="accent1"/>
                </a:solidFill>
                <a:latin typeface="Courier New" charset="0"/>
                <a:ea typeface="Courier New" charset="0"/>
                <a:cs typeface="Courier New" charset="0"/>
              </a:rPr>
              <a:t> (t </a:t>
            </a:r>
            <a:r>
              <a:rPr lang="en-US" sz="2200" kern="600" spc="-300" dirty="0">
                <a:solidFill>
                  <a:schemeClr val="accent1"/>
                </a:solidFill>
                <a:latin typeface="Courier New" charset="0"/>
                <a:ea typeface="Courier New" charset="0"/>
                <a:cs typeface="Courier New" charset="0"/>
              </a:rPr>
              <a:t>::</a:t>
            </a:r>
            <a:r>
              <a:rPr lang="en-US" sz="2200" dirty="0" smtClean="0">
                <a:solidFill>
                  <a:schemeClr val="accent1"/>
                </a:solidFill>
                <a:latin typeface="Courier New" charset="0"/>
                <a:ea typeface="Courier New" charset="0"/>
                <a:cs typeface="Courier New" charset="0"/>
              </a:rPr>
              <a:t> Table, col </a:t>
            </a:r>
            <a:r>
              <a:rPr lang="en-US" sz="2200" kern="600" spc="-300" dirty="0">
                <a:solidFill>
                  <a:schemeClr val="accent1"/>
                </a:solidFill>
                <a:latin typeface="Courier New" charset="0"/>
                <a:ea typeface="Courier New" charset="0"/>
                <a:cs typeface="Courier New" charset="0"/>
              </a:rPr>
              <a:t>::</a:t>
            </a:r>
            <a:r>
              <a:rPr lang="en-US" sz="2200" dirty="0" smtClean="0">
                <a:solidFill>
                  <a:schemeClr val="accent1"/>
                </a:solidFill>
                <a:latin typeface="Courier New" charset="0"/>
                <a:ea typeface="Courier New" charset="0"/>
                <a:cs typeface="Courier New" charset="0"/>
              </a:rPr>
              <a:t> String) </a:t>
            </a:r>
            <a:r>
              <a:rPr lang="en-US" sz="2200" dirty="0" smtClean="0">
                <a:solidFill>
                  <a:schemeClr val="accent1"/>
                </a:solidFill>
                <a:latin typeface="Courier New" charset="0"/>
                <a:ea typeface="Courier New" charset="0"/>
                <a:cs typeface="Courier New" charset="0"/>
                <a:sym typeface="Wingdings"/>
              </a:rPr>
              <a:t> </a:t>
            </a:r>
            <a:r>
              <a:rPr lang="en-US" sz="2200" b="1" dirty="0" smtClean="0">
                <a:solidFill>
                  <a:schemeClr val="accent1"/>
                </a:solidFill>
                <a:latin typeface="Courier New" charset="0"/>
                <a:ea typeface="Courier New" charset="0"/>
                <a:cs typeface="Courier New" charset="0"/>
                <a:sym typeface="Wingdings"/>
              </a:rPr>
              <a:t>List&lt;Number&gt;</a:t>
            </a:r>
          </a:p>
          <a:p>
            <a:pPr marL="328613" lvl="1" indent="-328613" eaLnBrk="1" hangingPunct="1">
              <a:spcBef>
                <a:spcPts val="0"/>
              </a:spcBef>
              <a:spcAft>
                <a:spcPts val="600"/>
              </a:spcAft>
              <a:buClr>
                <a:srgbClr val="4C4C4C"/>
              </a:buClr>
              <a:buSzTx/>
              <a:buNone/>
            </a:pPr>
            <a:r>
              <a:rPr lang="en-US" sz="2200" dirty="0" smtClean="0">
                <a:solidFill>
                  <a:schemeClr val="accent1"/>
                </a:solidFill>
                <a:latin typeface="Courier New" charset="0"/>
                <a:ea typeface="Courier New" charset="0"/>
                <a:cs typeface="Courier New" charset="0"/>
                <a:sym typeface="Wingdings"/>
              </a:rPr>
              <a:t>modes(animals-table, “weeks”)</a:t>
            </a:r>
            <a:endParaRPr lang="en-US" sz="2200" dirty="0">
              <a:solidFill>
                <a:schemeClr val="accent1"/>
              </a:solidFill>
              <a:latin typeface="Courier New" charset="0"/>
              <a:ea typeface="Courier New" charset="0"/>
              <a:cs typeface="Courier New" charset="0"/>
              <a:sym typeface="Wingdings"/>
            </a:endParaRP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499478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animEffect transition="in" filter="fade">
                                      <p:cBhvr>
                                        <p:cTn id="27" dur="500"/>
                                        <p:tgtEl>
                                          <p:spTgt spid="4">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6" end="6"/>
                                            </p:txEl>
                                          </p:spTgt>
                                        </p:tgtEl>
                                        <p:attrNameLst>
                                          <p:attrName>style.visibility</p:attrName>
                                        </p:attrNameLst>
                                      </p:cBhvr>
                                      <p:to>
                                        <p:strVal val="visible"/>
                                      </p:to>
                                    </p:set>
                                    <p:animEffect transition="in" filter="fade">
                                      <p:cBhvr>
                                        <p:cTn id="32"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bldLvl="2"/>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Using Measures of Center</a:t>
            </a:r>
            <a:endParaRPr lang="en-US" dirty="0"/>
          </a:p>
        </p:txBody>
      </p:sp>
      <p:sp>
        <p:nvSpPr>
          <p:cNvPr id="4" name="Rectangle 3"/>
          <p:cNvSpPr>
            <a:spLocks noChangeArrowheads="1"/>
          </p:cNvSpPr>
          <p:nvPr/>
        </p:nvSpPr>
        <p:spPr bwMode="auto">
          <a:xfrm>
            <a:off x="304800" y="1819275"/>
            <a:ext cx="8610600" cy="1206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457200" indent="-457200">
              <a:lnSpc>
                <a:spcPct val="150000"/>
              </a:lnSpc>
              <a:buClr>
                <a:schemeClr val="bg1"/>
              </a:buClr>
            </a:pPr>
            <a:r>
              <a:rPr lang="en-US" sz="2400" dirty="0" smtClean="0">
                <a:solidFill>
                  <a:schemeClr val="bg1"/>
                </a:solidFill>
                <a:ea typeface="Helvetica" charset="0"/>
              </a:rPr>
              <a:t>Find the Mean, Median and Modes for another column</a:t>
            </a:r>
          </a:p>
          <a:p>
            <a:pPr marL="457200" indent="-457200">
              <a:lnSpc>
                <a:spcPct val="150000"/>
              </a:lnSpc>
              <a:buClr>
                <a:schemeClr val="bg1"/>
              </a:buClr>
            </a:pPr>
            <a:r>
              <a:rPr lang="en-US" sz="2400" dirty="0" smtClean="0">
                <a:solidFill>
                  <a:schemeClr val="bg1"/>
                </a:solidFill>
                <a:ea typeface="Helvetica" charset="0"/>
              </a:rPr>
              <a:t>Write your answers on page 24</a:t>
            </a:r>
            <a:endParaRPr lang="en-US" sz="2400" dirty="0">
              <a:solidFill>
                <a:schemeClr val="bg1"/>
              </a:solidFill>
              <a:ea typeface="Helvetica" charset="0"/>
            </a:endParaRP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749707729"/>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Which measure is “best”?</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600200"/>
            <a:ext cx="8839200" cy="4721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60363" indent="-342900">
              <a:buClr>
                <a:schemeClr val="bg1"/>
              </a:buClr>
              <a:tabLst>
                <a:tab pos="1655763" algn="l"/>
                <a:tab pos="2227263" algn="l"/>
                <a:tab pos="4746625" algn="l"/>
              </a:tabLst>
            </a:pPr>
            <a:r>
              <a:rPr lang="en-US" sz="2200" dirty="0"/>
              <a:t>Imagine that a math teacher is tracking their students’ grades. Here are the students’ grades on the first test.</a:t>
            </a:r>
          </a:p>
          <a:p>
            <a:r>
              <a:rPr lang="en-US" sz="2400" dirty="0"/>
              <a:t> </a:t>
            </a:r>
          </a:p>
          <a:p>
            <a:r>
              <a:rPr lang="en-US" sz="2200" dirty="0">
                <a:latin typeface="Courier New" charset="0"/>
                <a:ea typeface="Courier New" charset="0"/>
                <a:cs typeface="Courier New" charset="0"/>
              </a:rPr>
              <a:t>grade-list = [list: 68, 64, 62, 100, 100, 68, 67] </a:t>
            </a:r>
          </a:p>
          <a:p>
            <a:pPr fontAlgn="ctr"/>
            <a:endParaRPr lang="en-US" sz="2400" dirty="0"/>
          </a:p>
          <a:p>
            <a:pPr marL="344488" indent="-327025" fontAlgn="ctr">
              <a:buClr>
                <a:schemeClr val="bg1"/>
              </a:buClr>
              <a:tabLst>
                <a:tab pos="1655763" algn="l"/>
                <a:tab pos="2227263" algn="l"/>
                <a:tab pos="4746625" algn="l"/>
              </a:tabLst>
            </a:pPr>
            <a:r>
              <a:rPr lang="en-US" sz="2200" dirty="0"/>
              <a:t>Which measure gives the best indication of how the class did?</a:t>
            </a:r>
          </a:p>
          <a:p>
            <a:pPr lvl="1" fontAlgn="ctr"/>
            <a:r>
              <a:rPr lang="en-US" sz="2000" dirty="0"/>
              <a:t>mean: 75.57</a:t>
            </a:r>
          </a:p>
          <a:p>
            <a:pPr lvl="1" fontAlgn="ctr"/>
            <a:r>
              <a:rPr lang="en-US" sz="2000" dirty="0"/>
              <a:t>median: 68</a:t>
            </a:r>
          </a:p>
          <a:p>
            <a:pPr lvl="1" fontAlgn="ctr"/>
            <a:r>
              <a:rPr lang="en-US" sz="2000" dirty="0"/>
              <a:t>mode: 69</a:t>
            </a:r>
          </a:p>
          <a:p>
            <a:pPr lvl="1" fontAlgn="ctr"/>
            <a:endParaRPr lang="en-US" sz="2000" dirty="0"/>
          </a:p>
          <a:p>
            <a:pPr marL="344488" indent="-344488" fontAlgn="ctr">
              <a:buClr>
                <a:schemeClr val="bg1"/>
              </a:buClr>
            </a:pPr>
            <a:r>
              <a:rPr lang="en-US" sz="2200" dirty="0"/>
              <a:t>Outliers</a:t>
            </a:r>
          </a:p>
          <a:p>
            <a:pPr lvl="1" fontAlgn="ctr"/>
            <a:endParaRPr lang="en-US" sz="2000" dirty="0"/>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98460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animEffect transition="in" filter="fade">
                                      <p:cBhvr>
                                        <p:cTn id="17" dur="500"/>
                                        <p:tgtEl>
                                          <p:spTgt spid="4">
                                            <p:txEl>
                                              <p:pRg st="4" end="4"/>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4">
                                            <p:txEl>
                                              <p:pRg st="5" end="5"/>
                                            </p:txEl>
                                          </p:spTgt>
                                        </p:tgtEl>
                                        <p:attrNameLst>
                                          <p:attrName>style.visibility</p:attrName>
                                        </p:attrNameLst>
                                      </p:cBhvr>
                                      <p:to>
                                        <p:strVal val="visible"/>
                                      </p:to>
                                    </p:set>
                                    <p:animEffect transition="in" filter="fade">
                                      <p:cBhvr>
                                        <p:cTn id="20" dur="500"/>
                                        <p:tgtEl>
                                          <p:spTgt spid="4">
                                            <p:txEl>
                                              <p:pRg st="5" end="5"/>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animEffect transition="in" filter="fade">
                                      <p:cBhvr>
                                        <p:cTn id="23" dur="500"/>
                                        <p:tgtEl>
                                          <p:spTgt spid="4">
                                            <p:txEl>
                                              <p:pRg st="6" end="6"/>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4">
                                            <p:txEl>
                                              <p:pRg st="7" end="7"/>
                                            </p:txEl>
                                          </p:spTgt>
                                        </p:tgtEl>
                                        <p:attrNameLst>
                                          <p:attrName>style.visibility</p:attrName>
                                        </p:attrNameLst>
                                      </p:cBhvr>
                                      <p:to>
                                        <p:strVal val="visible"/>
                                      </p:to>
                                    </p:set>
                                    <p:animEffect transition="in" filter="fade">
                                      <p:cBhvr>
                                        <p:cTn id="26" dur="500"/>
                                        <p:tgtEl>
                                          <p:spTgt spid="4">
                                            <p:txEl>
                                              <p:pRg st="7" end="7"/>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animEffect transition="in" filter="fade">
                                      <p:cBhvr>
                                        <p:cTn id="31" dur="500"/>
                                        <p:tgtEl>
                                          <p:spTgt spid="4">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Table Plans</a:t>
            </a:r>
            <a:endParaRPr lang="en-US" dirty="0"/>
          </a:p>
        </p:txBody>
      </p:sp>
      <p:pic>
        <p:nvPicPr>
          <p:cNvPr id="6" name="Picture 5"/>
          <p:cNvPicPr>
            <a:picLocks noChangeAspect="1"/>
          </p:cNvPicPr>
          <p:nvPr/>
        </p:nvPicPr>
        <p:blipFill>
          <a:blip r:embed="rId3"/>
          <a:stretch>
            <a:fillRect/>
          </a:stretch>
        </p:blipFill>
        <p:spPr>
          <a:xfrm>
            <a:off x="2057400" y="914400"/>
            <a:ext cx="7066005" cy="6002723"/>
          </a:xfrm>
          <a:prstGeom prst="rect">
            <a:avLst/>
          </a:prstGeom>
        </p:spPr>
      </p:pic>
      <p:sp>
        <p:nvSpPr>
          <p:cNvPr id="53" name="TextBox 52"/>
          <p:cNvSpPr txBox="1"/>
          <p:nvPr/>
        </p:nvSpPr>
        <p:spPr>
          <a:xfrm>
            <a:off x="2273451" y="1047664"/>
            <a:ext cx="1620957" cy="323165"/>
          </a:xfrm>
          <a:prstGeom prst="rect">
            <a:avLst/>
          </a:prstGeom>
          <a:noFill/>
        </p:spPr>
        <p:txBody>
          <a:bodyPr wrap="none" rtlCol="0">
            <a:spAutoFit/>
          </a:bodyPr>
          <a:lstStyle/>
          <a:p>
            <a:r>
              <a:rPr lang="en-US" sz="1500" b="1" spc="-100" dirty="0">
                <a:solidFill>
                  <a:schemeClr val="bg1"/>
                </a:solidFill>
                <a:latin typeface="Courier New" charset="0"/>
                <a:ea typeface="Courier New" charset="0"/>
                <a:cs typeface="Courier New" charset="0"/>
              </a:rPr>
              <a:t>median-dog-age</a:t>
            </a:r>
          </a:p>
        </p:txBody>
      </p:sp>
      <p:sp>
        <p:nvSpPr>
          <p:cNvPr id="54" name="TextBox 53"/>
          <p:cNvSpPr txBox="1"/>
          <p:nvPr/>
        </p:nvSpPr>
        <p:spPr>
          <a:xfrm>
            <a:off x="4572000" y="1051782"/>
            <a:ext cx="2413860" cy="323165"/>
          </a:xfrm>
          <a:prstGeom prst="rect">
            <a:avLst/>
          </a:prstGeom>
          <a:noFill/>
        </p:spPr>
        <p:txBody>
          <a:bodyPr wrap="square" rtlCol="0">
            <a:spAutoFit/>
          </a:bodyPr>
          <a:lstStyle/>
          <a:p>
            <a:pPr algn="ctr"/>
            <a:r>
              <a:rPr lang="en-US" sz="1500" b="1" spc="-100" dirty="0" smtClean="0">
                <a:solidFill>
                  <a:schemeClr val="bg1"/>
                </a:solidFill>
                <a:latin typeface="Courier New" charset="0"/>
                <a:ea typeface="Courier New" charset="0"/>
                <a:cs typeface="Courier New" charset="0"/>
              </a:rPr>
              <a:t>(animals :: Table)</a:t>
            </a:r>
            <a:endParaRPr lang="en-US" sz="1500" b="1" spc="-100" dirty="0">
              <a:solidFill>
                <a:schemeClr val="bg1"/>
              </a:solidFill>
              <a:latin typeface="Courier New" charset="0"/>
              <a:ea typeface="Courier New" charset="0"/>
              <a:cs typeface="Courier New" charset="0"/>
            </a:endParaRPr>
          </a:p>
        </p:txBody>
      </p:sp>
      <p:sp>
        <p:nvSpPr>
          <p:cNvPr id="55" name="TextBox 54"/>
          <p:cNvSpPr txBox="1"/>
          <p:nvPr/>
        </p:nvSpPr>
        <p:spPr>
          <a:xfrm>
            <a:off x="7431495" y="1047664"/>
            <a:ext cx="1531838" cy="323165"/>
          </a:xfrm>
          <a:prstGeom prst="rect">
            <a:avLst/>
          </a:prstGeom>
          <a:noFill/>
        </p:spPr>
        <p:txBody>
          <a:bodyPr wrap="square" rtlCol="0">
            <a:spAutoFit/>
          </a:bodyPr>
          <a:lstStyle/>
          <a:p>
            <a:pPr algn="ctr"/>
            <a:r>
              <a:rPr lang="en-US" sz="1500" b="1" spc="-100" dirty="0" smtClean="0">
                <a:solidFill>
                  <a:schemeClr val="bg1"/>
                </a:solidFill>
                <a:latin typeface="Courier New" charset="0"/>
                <a:ea typeface="Courier New" charset="0"/>
                <a:cs typeface="Courier New" charset="0"/>
              </a:rPr>
              <a:t>Number</a:t>
            </a:r>
            <a:endParaRPr lang="en-US" sz="1500" b="1" spc="-100" dirty="0">
              <a:solidFill>
                <a:schemeClr val="bg1"/>
              </a:solidFill>
              <a:latin typeface="Courier New" charset="0"/>
              <a:ea typeface="Courier New" charset="0"/>
              <a:cs typeface="Courier New" charset="0"/>
            </a:endParaRPr>
          </a:p>
        </p:txBody>
      </p:sp>
      <p:sp>
        <p:nvSpPr>
          <p:cNvPr id="56" name="TextBox 55"/>
          <p:cNvSpPr txBox="1"/>
          <p:nvPr/>
        </p:nvSpPr>
        <p:spPr>
          <a:xfrm>
            <a:off x="2273451" y="1412032"/>
            <a:ext cx="6689882" cy="323165"/>
          </a:xfrm>
          <a:prstGeom prst="rect">
            <a:avLst/>
          </a:prstGeom>
          <a:noFill/>
        </p:spPr>
        <p:txBody>
          <a:bodyPr wrap="square" rtlCol="0">
            <a:spAutoFit/>
          </a:bodyPr>
          <a:lstStyle/>
          <a:p>
            <a:r>
              <a:rPr lang="en-US" sz="1500" b="1" spc="-100" dirty="0" smtClean="0">
                <a:solidFill>
                  <a:schemeClr val="bg1"/>
                </a:solidFill>
                <a:latin typeface="Courier New" charset="0"/>
                <a:ea typeface="Courier New" charset="0"/>
                <a:cs typeface="Courier New" charset="0"/>
              </a:rPr>
              <a:t>Produce the median age of the dogs in the animals table</a:t>
            </a:r>
            <a:endParaRPr lang="en-US" sz="1500" b="1" spc="-100" dirty="0">
              <a:solidFill>
                <a:schemeClr val="bg1"/>
              </a:solidFill>
              <a:latin typeface="Courier New" charset="0"/>
              <a:ea typeface="Courier New" charset="0"/>
              <a:cs typeface="Courier New" charset="0"/>
            </a:endParaRPr>
          </a:p>
        </p:txBody>
      </p:sp>
      <p:graphicFrame>
        <p:nvGraphicFramePr>
          <p:cNvPr id="57" name="Table 56"/>
          <p:cNvGraphicFramePr>
            <a:graphicFrameLocks noGrp="1"/>
          </p:cNvGraphicFramePr>
          <p:nvPr>
            <p:extLst>
              <p:ext uri="{D42A27DB-BD31-4B8C-83A1-F6EECF244321}">
                <p14:modId xmlns:p14="http://schemas.microsoft.com/office/powerpoint/2010/main" val="459318555"/>
              </p:ext>
            </p:extLst>
          </p:nvPr>
        </p:nvGraphicFramePr>
        <p:xfrm>
          <a:off x="2057400" y="2812003"/>
          <a:ext cx="3111845" cy="1466956"/>
        </p:xfrm>
        <a:graphic>
          <a:graphicData uri="http://schemas.openxmlformats.org/drawingml/2006/table">
            <a:tbl>
              <a:tblPr firstRow="1" firstCol="1" bandRow="1">
                <a:tableStyleId>{2D5ABB26-0587-4C30-8999-92F81FD0307C}</a:tableStyleId>
              </a:tblPr>
              <a:tblGrid>
                <a:gridCol w="612235"/>
                <a:gridCol w="549290"/>
                <a:gridCol w="325053"/>
                <a:gridCol w="390064"/>
                <a:gridCol w="325053"/>
                <a:gridCol w="455075"/>
                <a:gridCol w="455075"/>
              </a:tblGrid>
              <a:tr h="330926">
                <a:tc>
                  <a:txBody>
                    <a:bodyPr/>
                    <a:lstStyle/>
                    <a:p>
                      <a:pPr marL="0" marR="0" algn="ctr">
                        <a:lnSpc>
                          <a:spcPct val="200000"/>
                        </a:lnSpc>
                        <a:spcBef>
                          <a:spcPts val="0"/>
                        </a:spcBef>
                        <a:spcAft>
                          <a:spcPts val="0"/>
                        </a:spcAft>
                      </a:pPr>
                      <a:r>
                        <a:rPr lang="en-US" sz="900" b="1" spc="-50" baseline="0" dirty="0" smtClean="0">
                          <a:solidFill>
                            <a:sysClr val="windowText" lastClr="000000"/>
                          </a:solidFill>
                          <a:effectLst/>
                          <a:latin typeface="Courier New" charset="0"/>
                          <a:ea typeface="Courier New" charset="0"/>
                          <a:cs typeface="Courier New" charset="0"/>
                        </a:rPr>
                        <a:t>name</a:t>
                      </a:r>
                      <a:endParaRPr lang="en-US" sz="900" b="1" spc="-50" baseline="0" dirty="0">
                        <a:solidFill>
                          <a:sysClr val="windowText" lastClr="000000"/>
                        </a:solidFill>
                        <a:effectLst/>
                        <a:latin typeface="Courier New" charset="0"/>
                        <a:ea typeface="Courier New" charset="0"/>
                        <a:cs typeface="Courier New" charset="0"/>
                      </a:endParaRPr>
                    </a:p>
                  </a:txBody>
                  <a:tcPr marL="28575" marR="28575" marT="0" marB="0" anchor="ctr"/>
                </a:tc>
                <a:tc>
                  <a:txBody>
                    <a:bodyPr/>
                    <a:lstStyle/>
                    <a:p>
                      <a:pPr marL="0" marR="0" algn="ctr">
                        <a:lnSpc>
                          <a:spcPct val="200000"/>
                        </a:lnSpc>
                        <a:spcBef>
                          <a:spcPts val="0"/>
                        </a:spcBef>
                        <a:spcAft>
                          <a:spcPts val="0"/>
                        </a:spcAft>
                      </a:pPr>
                      <a:r>
                        <a:rPr lang="en-US" sz="900" b="1" spc="-50" baseline="0" dirty="0" smtClean="0">
                          <a:solidFill>
                            <a:sysClr val="windowText" lastClr="000000"/>
                          </a:solidFill>
                          <a:effectLst/>
                          <a:latin typeface="Courier New" charset="0"/>
                          <a:ea typeface="Courier New" charset="0"/>
                          <a:cs typeface="Courier New" charset="0"/>
                        </a:rPr>
                        <a:t>species</a:t>
                      </a:r>
                      <a:endParaRPr lang="en-US" sz="900" b="1" spc="-50" baseline="0" dirty="0">
                        <a:solidFill>
                          <a:sysClr val="windowText" lastClr="000000"/>
                        </a:solidFill>
                        <a:effectLst/>
                        <a:latin typeface="Courier New" charset="0"/>
                        <a:ea typeface="Courier New" charset="0"/>
                        <a:cs typeface="Courier New" charset="0"/>
                      </a:endParaRPr>
                    </a:p>
                  </a:txBody>
                  <a:tcPr marL="28575" marR="28575" marT="0" marB="0" anchor="ctr"/>
                </a:tc>
                <a:tc>
                  <a:txBody>
                    <a:bodyPr/>
                    <a:lstStyle/>
                    <a:p>
                      <a:pPr marL="0" marR="0" algn="ctr">
                        <a:lnSpc>
                          <a:spcPct val="200000"/>
                        </a:lnSpc>
                        <a:spcBef>
                          <a:spcPts val="0"/>
                        </a:spcBef>
                        <a:spcAft>
                          <a:spcPts val="0"/>
                        </a:spcAft>
                      </a:pPr>
                      <a:r>
                        <a:rPr lang="en-US" sz="900" b="1" spc="-50" baseline="0" dirty="0" smtClean="0">
                          <a:solidFill>
                            <a:sysClr val="windowText" lastClr="000000"/>
                          </a:solidFill>
                          <a:effectLst/>
                          <a:latin typeface="Courier New" charset="0"/>
                          <a:ea typeface="Courier New" charset="0"/>
                          <a:cs typeface="Courier New" charset="0"/>
                        </a:rPr>
                        <a:t>age</a:t>
                      </a:r>
                      <a:endParaRPr lang="en-US" sz="900" b="1" spc="-50" baseline="0" dirty="0">
                        <a:solidFill>
                          <a:sysClr val="windowText" lastClr="000000"/>
                        </a:solidFill>
                        <a:effectLst/>
                        <a:latin typeface="Courier New" charset="0"/>
                        <a:ea typeface="Courier New" charset="0"/>
                        <a:cs typeface="Courier New" charset="0"/>
                      </a:endParaRPr>
                    </a:p>
                  </a:txBody>
                  <a:tcPr marL="28575" marR="28575" marT="0" marB="0" anchor="ctr"/>
                </a:tc>
                <a:tc>
                  <a:txBody>
                    <a:bodyPr/>
                    <a:lstStyle/>
                    <a:p>
                      <a:pPr marL="0" marR="0" algn="ctr">
                        <a:lnSpc>
                          <a:spcPct val="200000"/>
                        </a:lnSpc>
                        <a:spcBef>
                          <a:spcPts val="0"/>
                        </a:spcBef>
                        <a:spcAft>
                          <a:spcPts val="0"/>
                        </a:spcAft>
                      </a:pPr>
                      <a:r>
                        <a:rPr lang="en-US" sz="900" b="1" spc="-50" baseline="0" dirty="0" smtClean="0">
                          <a:solidFill>
                            <a:sysClr val="windowText" lastClr="000000"/>
                          </a:solidFill>
                          <a:effectLst/>
                          <a:latin typeface="Courier New" charset="0"/>
                          <a:ea typeface="Courier New" charset="0"/>
                          <a:cs typeface="Courier New" charset="0"/>
                        </a:rPr>
                        <a:t>fixed</a:t>
                      </a:r>
                      <a:endParaRPr lang="en-US" sz="900" b="1" spc="-50" baseline="0" dirty="0">
                        <a:solidFill>
                          <a:sysClr val="windowText" lastClr="000000"/>
                        </a:solidFill>
                        <a:effectLst/>
                        <a:latin typeface="Courier New" charset="0"/>
                        <a:ea typeface="Courier New" charset="0"/>
                        <a:cs typeface="Courier New" charset="0"/>
                      </a:endParaRPr>
                    </a:p>
                  </a:txBody>
                  <a:tcPr marL="28575" marR="28575" marT="0" marB="0" anchor="ctr"/>
                </a:tc>
                <a:tc>
                  <a:txBody>
                    <a:bodyPr/>
                    <a:lstStyle/>
                    <a:p>
                      <a:pPr marL="0" marR="0" algn="ctr">
                        <a:lnSpc>
                          <a:spcPct val="200000"/>
                        </a:lnSpc>
                        <a:spcBef>
                          <a:spcPts val="0"/>
                        </a:spcBef>
                        <a:spcAft>
                          <a:spcPts val="0"/>
                        </a:spcAft>
                      </a:pPr>
                      <a:r>
                        <a:rPr lang="en-US" sz="900" b="1" spc="-50" baseline="0" dirty="0" smtClean="0">
                          <a:solidFill>
                            <a:sysClr val="windowText" lastClr="000000"/>
                          </a:solidFill>
                          <a:effectLst/>
                          <a:latin typeface="Courier New" charset="0"/>
                          <a:ea typeface="Courier New" charset="0"/>
                          <a:cs typeface="Courier New" charset="0"/>
                        </a:rPr>
                        <a:t>legs</a:t>
                      </a:r>
                      <a:endParaRPr lang="en-US" sz="900" b="1" spc="-50" baseline="0" dirty="0">
                        <a:solidFill>
                          <a:sysClr val="windowText" lastClr="000000"/>
                        </a:solidFill>
                        <a:effectLst/>
                        <a:latin typeface="Courier New" charset="0"/>
                        <a:ea typeface="Courier New" charset="0"/>
                        <a:cs typeface="Courier New" charset="0"/>
                      </a:endParaRPr>
                    </a:p>
                  </a:txBody>
                  <a:tcPr marL="28575" marR="28575" marT="0" marB="0" anchor="ctr"/>
                </a:tc>
                <a:tc>
                  <a:txBody>
                    <a:bodyPr/>
                    <a:lstStyle/>
                    <a:p>
                      <a:pPr marL="0" marR="0" algn="ctr">
                        <a:lnSpc>
                          <a:spcPct val="200000"/>
                        </a:lnSpc>
                        <a:spcBef>
                          <a:spcPts val="0"/>
                        </a:spcBef>
                        <a:spcAft>
                          <a:spcPts val="0"/>
                        </a:spcAft>
                      </a:pPr>
                      <a:r>
                        <a:rPr lang="en-US" sz="900" b="1" spc="-50" baseline="0" dirty="0" smtClean="0">
                          <a:solidFill>
                            <a:sysClr val="windowText" lastClr="000000"/>
                          </a:solidFill>
                          <a:effectLst/>
                          <a:latin typeface="Courier New" charset="0"/>
                          <a:ea typeface="Courier New" charset="0"/>
                          <a:cs typeface="Courier New" charset="0"/>
                        </a:rPr>
                        <a:t>weight</a:t>
                      </a:r>
                      <a:endParaRPr lang="en-US" sz="900" b="1" spc="-50" baseline="0" dirty="0">
                        <a:solidFill>
                          <a:sysClr val="windowText" lastClr="000000"/>
                        </a:solidFill>
                        <a:effectLst/>
                        <a:latin typeface="Courier New" charset="0"/>
                        <a:ea typeface="Courier New" charset="0"/>
                        <a:cs typeface="Courier New" charset="0"/>
                      </a:endParaRPr>
                    </a:p>
                  </a:txBody>
                  <a:tcPr marL="28575" marR="28575" marT="0" marB="0" anchor="ctr"/>
                </a:tc>
                <a:tc>
                  <a:txBody>
                    <a:bodyPr/>
                    <a:lstStyle/>
                    <a:p>
                      <a:pPr marL="0" marR="0" algn="ctr">
                        <a:lnSpc>
                          <a:spcPct val="200000"/>
                        </a:lnSpc>
                        <a:spcBef>
                          <a:spcPts val="0"/>
                        </a:spcBef>
                        <a:spcAft>
                          <a:spcPts val="0"/>
                        </a:spcAft>
                      </a:pPr>
                      <a:r>
                        <a:rPr lang="en-US" sz="900" b="1" spc="-50" baseline="0" dirty="0" smtClean="0">
                          <a:solidFill>
                            <a:sysClr val="windowText" lastClr="000000"/>
                          </a:solidFill>
                          <a:effectLst/>
                          <a:latin typeface="Courier New" charset="0"/>
                          <a:ea typeface="Courier New" charset="0"/>
                          <a:cs typeface="Courier New" charset="0"/>
                        </a:rPr>
                        <a:t>adopt</a:t>
                      </a:r>
                      <a:endParaRPr lang="en-US" sz="900" b="1" spc="-50" baseline="0" dirty="0">
                        <a:solidFill>
                          <a:sysClr val="windowText" lastClr="000000"/>
                        </a:solidFill>
                        <a:effectLst/>
                        <a:latin typeface="Courier New" charset="0"/>
                        <a:ea typeface="Courier New" charset="0"/>
                        <a:cs typeface="Courier New" charset="0"/>
                      </a:endParaRPr>
                    </a:p>
                  </a:txBody>
                  <a:tcPr marL="0" marR="0" marT="0" marB="0" anchor="ctr"/>
                </a:tc>
              </a:tr>
              <a:tr h="227206">
                <a:tc>
                  <a:txBody>
                    <a:bodyPr/>
                    <a:lstStyle/>
                    <a:p>
                      <a:pPr marL="0" marR="0" algn="ctr">
                        <a:lnSpc>
                          <a:spcPct val="150000"/>
                        </a:lnSpc>
                        <a:spcBef>
                          <a:spcPts val="0"/>
                        </a:spcBef>
                        <a:spcAft>
                          <a:spcPts val="0"/>
                        </a:spcAft>
                      </a:pPr>
                      <a:r>
                        <a:rPr lang="en-US" sz="900" spc="-130" baseline="0">
                          <a:solidFill>
                            <a:schemeClr val="bg1"/>
                          </a:solidFill>
                          <a:effectLst/>
                          <a:latin typeface="Courier New" charset="0"/>
                          <a:ea typeface="Times New Roman" charset="0"/>
                        </a:rPr>
                        <a:t>Snowcone</a:t>
                      </a:r>
                      <a:endParaRPr lang="en-US" sz="900" spc="-130" baseline="0">
                        <a:solidFill>
                          <a:schemeClr val="bg1"/>
                        </a:solidFill>
                        <a:effectLst/>
                        <a:latin typeface="Times New Roman" charset="0"/>
                        <a:ea typeface="Arial Unicode MS" charset="0"/>
                      </a:endParaRPr>
                    </a:p>
                  </a:txBody>
                  <a:tcPr marL="28575" marR="28575" marT="0" marB="0" anchor="ctr"/>
                </a:tc>
                <a:tc>
                  <a:txBody>
                    <a:bodyPr/>
                    <a:lstStyle/>
                    <a:p>
                      <a:pPr marL="0" marR="0" algn="ctr">
                        <a:lnSpc>
                          <a:spcPct val="150000"/>
                        </a:lnSpc>
                        <a:spcBef>
                          <a:spcPts val="0"/>
                        </a:spcBef>
                        <a:spcAft>
                          <a:spcPts val="0"/>
                        </a:spcAft>
                      </a:pPr>
                      <a:r>
                        <a:rPr lang="en-US" sz="900" spc="-130" baseline="0" dirty="0">
                          <a:solidFill>
                            <a:schemeClr val="bg1"/>
                          </a:solidFill>
                          <a:effectLst/>
                          <a:latin typeface="Courier New" charset="0"/>
                          <a:ea typeface="Times New Roman" charset="0"/>
                        </a:rPr>
                        <a:t>cat</a:t>
                      </a:r>
                      <a:endParaRPr lang="en-US" sz="900" spc="-130" baseline="0" dirty="0">
                        <a:solidFill>
                          <a:schemeClr val="bg1"/>
                        </a:solidFill>
                        <a:effectLst/>
                        <a:latin typeface="Times New Roman" charset="0"/>
                        <a:ea typeface="Arial Unicode MS" charset="0"/>
                      </a:endParaRPr>
                    </a:p>
                  </a:txBody>
                  <a:tcPr marL="28575" marR="28575" marT="0" marB="0" anchor="ctr"/>
                </a:tc>
                <a:tc>
                  <a:txBody>
                    <a:bodyPr/>
                    <a:lstStyle/>
                    <a:p>
                      <a:pPr marL="0" marR="0" algn="ctr">
                        <a:lnSpc>
                          <a:spcPct val="150000"/>
                        </a:lnSpc>
                        <a:spcBef>
                          <a:spcPts val="0"/>
                        </a:spcBef>
                        <a:spcAft>
                          <a:spcPts val="0"/>
                        </a:spcAft>
                      </a:pPr>
                      <a:r>
                        <a:rPr lang="en-US" sz="900" spc="-130" baseline="0">
                          <a:solidFill>
                            <a:schemeClr val="bg1"/>
                          </a:solidFill>
                          <a:effectLst/>
                          <a:latin typeface="Courier New" charset="0"/>
                          <a:ea typeface="Times New Roman" charset="0"/>
                        </a:rPr>
                        <a:t>2</a:t>
                      </a:r>
                      <a:endParaRPr lang="en-US" sz="900" spc="-130" baseline="0">
                        <a:solidFill>
                          <a:schemeClr val="bg1"/>
                        </a:solidFill>
                        <a:effectLst/>
                        <a:latin typeface="Times New Roman" charset="0"/>
                        <a:ea typeface="Arial Unicode MS" charset="0"/>
                      </a:endParaRPr>
                    </a:p>
                  </a:txBody>
                  <a:tcPr marL="28575" marR="28575" marT="0" marB="0" anchor="ctr"/>
                </a:tc>
                <a:tc>
                  <a:txBody>
                    <a:bodyPr/>
                    <a:lstStyle/>
                    <a:p>
                      <a:pPr marL="0" marR="0" algn="ctr">
                        <a:lnSpc>
                          <a:spcPct val="150000"/>
                        </a:lnSpc>
                        <a:spcBef>
                          <a:spcPts val="0"/>
                        </a:spcBef>
                        <a:spcAft>
                          <a:spcPts val="0"/>
                        </a:spcAft>
                      </a:pPr>
                      <a:r>
                        <a:rPr lang="en-US" sz="900" spc="-130" baseline="0">
                          <a:solidFill>
                            <a:schemeClr val="bg1"/>
                          </a:solidFill>
                          <a:effectLst/>
                          <a:latin typeface="Courier New" charset="0"/>
                          <a:ea typeface="Times New Roman" charset="0"/>
                        </a:rPr>
                        <a:t>TRUE</a:t>
                      </a:r>
                      <a:endParaRPr lang="en-US" sz="900" spc="-130" baseline="0">
                        <a:solidFill>
                          <a:schemeClr val="bg1"/>
                        </a:solidFill>
                        <a:effectLst/>
                        <a:latin typeface="Times New Roman" charset="0"/>
                        <a:ea typeface="Arial Unicode MS" charset="0"/>
                      </a:endParaRPr>
                    </a:p>
                  </a:txBody>
                  <a:tcPr marL="28575" marR="28575" marT="0" marB="0" anchor="ctr"/>
                </a:tc>
                <a:tc>
                  <a:txBody>
                    <a:bodyPr/>
                    <a:lstStyle/>
                    <a:p>
                      <a:pPr marL="0" marR="0" algn="ctr">
                        <a:lnSpc>
                          <a:spcPct val="150000"/>
                        </a:lnSpc>
                        <a:spcBef>
                          <a:spcPts val="0"/>
                        </a:spcBef>
                        <a:spcAft>
                          <a:spcPts val="0"/>
                        </a:spcAft>
                      </a:pPr>
                      <a:r>
                        <a:rPr lang="en-US" sz="900" spc="-130" baseline="0">
                          <a:solidFill>
                            <a:schemeClr val="bg1"/>
                          </a:solidFill>
                          <a:effectLst/>
                          <a:latin typeface="Courier New" charset="0"/>
                          <a:ea typeface="Times New Roman" charset="0"/>
                        </a:rPr>
                        <a:t>4</a:t>
                      </a:r>
                      <a:endParaRPr lang="en-US" sz="900" spc="-130" baseline="0">
                        <a:solidFill>
                          <a:schemeClr val="bg1"/>
                        </a:solidFill>
                        <a:effectLst/>
                        <a:latin typeface="Times New Roman" charset="0"/>
                        <a:ea typeface="Arial Unicode MS" charset="0"/>
                      </a:endParaRPr>
                    </a:p>
                  </a:txBody>
                  <a:tcPr marL="28575" marR="28575" marT="0" marB="0" anchor="ctr"/>
                </a:tc>
                <a:tc>
                  <a:txBody>
                    <a:bodyPr/>
                    <a:lstStyle/>
                    <a:p>
                      <a:pPr marL="0" marR="0" algn="ctr">
                        <a:lnSpc>
                          <a:spcPct val="150000"/>
                        </a:lnSpc>
                        <a:spcBef>
                          <a:spcPts val="0"/>
                        </a:spcBef>
                        <a:spcAft>
                          <a:spcPts val="0"/>
                        </a:spcAft>
                      </a:pPr>
                      <a:r>
                        <a:rPr lang="en-US" sz="900" spc="-130" baseline="0">
                          <a:solidFill>
                            <a:schemeClr val="bg1"/>
                          </a:solidFill>
                          <a:effectLst/>
                          <a:latin typeface="Courier New" charset="0"/>
                          <a:ea typeface="Times New Roman" charset="0"/>
                        </a:rPr>
                        <a:t>6.1</a:t>
                      </a:r>
                      <a:endParaRPr lang="en-US" sz="900" spc="-130" baseline="0">
                        <a:solidFill>
                          <a:schemeClr val="bg1"/>
                        </a:solidFill>
                        <a:effectLst/>
                        <a:latin typeface="Times New Roman" charset="0"/>
                        <a:ea typeface="Arial Unicode MS" charset="0"/>
                      </a:endParaRPr>
                    </a:p>
                  </a:txBody>
                  <a:tcPr marL="28575" marR="28575" marT="0" marB="0" anchor="ctr"/>
                </a:tc>
                <a:tc>
                  <a:txBody>
                    <a:bodyPr/>
                    <a:lstStyle/>
                    <a:p>
                      <a:pPr marL="0" marR="0" algn="ctr">
                        <a:lnSpc>
                          <a:spcPct val="150000"/>
                        </a:lnSpc>
                        <a:spcBef>
                          <a:spcPts val="0"/>
                        </a:spcBef>
                        <a:spcAft>
                          <a:spcPts val="0"/>
                        </a:spcAft>
                      </a:pPr>
                      <a:r>
                        <a:rPr lang="en-US" sz="900" spc="-130" baseline="0">
                          <a:solidFill>
                            <a:schemeClr val="bg1"/>
                          </a:solidFill>
                          <a:effectLst/>
                          <a:latin typeface="Courier New" charset="0"/>
                          <a:ea typeface="Times New Roman" charset="0"/>
                        </a:rPr>
                        <a:t>5</a:t>
                      </a:r>
                      <a:endParaRPr lang="en-US" sz="900" spc="-130" baseline="0">
                        <a:solidFill>
                          <a:schemeClr val="bg1"/>
                        </a:solidFill>
                        <a:effectLst/>
                        <a:latin typeface="Times New Roman" charset="0"/>
                        <a:ea typeface="Arial Unicode MS" charset="0"/>
                      </a:endParaRPr>
                    </a:p>
                  </a:txBody>
                  <a:tcPr marL="0" marR="0" marT="0" marB="0" anchor="ctr"/>
                </a:tc>
              </a:tr>
              <a:tr h="227206">
                <a:tc>
                  <a:txBody>
                    <a:bodyPr/>
                    <a:lstStyle/>
                    <a:p>
                      <a:pPr marL="0" marR="0" algn="ctr">
                        <a:lnSpc>
                          <a:spcPct val="150000"/>
                        </a:lnSpc>
                        <a:spcBef>
                          <a:spcPts val="0"/>
                        </a:spcBef>
                        <a:spcAft>
                          <a:spcPts val="0"/>
                        </a:spcAft>
                      </a:pPr>
                      <a:r>
                        <a:rPr lang="en-US" sz="900" spc="-130" baseline="0">
                          <a:solidFill>
                            <a:schemeClr val="bg1"/>
                          </a:solidFill>
                          <a:effectLst/>
                          <a:latin typeface="Courier New" charset="0"/>
                          <a:ea typeface="Times New Roman" charset="0"/>
                        </a:rPr>
                        <a:t>Lucky</a:t>
                      </a:r>
                      <a:endParaRPr lang="en-US" sz="900" spc="-130" baseline="0">
                        <a:solidFill>
                          <a:schemeClr val="bg1"/>
                        </a:solidFill>
                        <a:effectLst/>
                        <a:latin typeface="Times New Roman" charset="0"/>
                        <a:ea typeface="Arial Unicode MS" charset="0"/>
                      </a:endParaRPr>
                    </a:p>
                  </a:txBody>
                  <a:tcPr marL="28575" marR="28575" marT="0" marB="0" anchor="ctr"/>
                </a:tc>
                <a:tc>
                  <a:txBody>
                    <a:bodyPr/>
                    <a:lstStyle/>
                    <a:p>
                      <a:pPr marL="0" marR="0" algn="ctr">
                        <a:lnSpc>
                          <a:spcPct val="150000"/>
                        </a:lnSpc>
                        <a:spcBef>
                          <a:spcPts val="0"/>
                        </a:spcBef>
                        <a:spcAft>
                          <a:spcPts val="0"/>
                        </a:spcAft>
                      </a:pPr>
                      <a:r>
                        <a:rPr lang="en-US" sz="900" spc="-130" baseline="0">
                          <a:solidFill>
                            <a:schemeClr val="bg1"/>
                          </a:solidFill>
                          <a:effectLst/>
                          <a:latin typeface="Courier New" charset="0"/>
                          <a:ea typeface="Times New Roman" charset="0"/>
                        </a:rPr>
                        <a:t>dog</a:t>
                      </a:r>
                      <a:endParaRPr lang="en-US" sz="900" spc="-130" baseline="0">
                        <a:solidFill>
                          <a:schemeClr val="bg1"/>
                        </a:solidFill>
                        <a:effectLst/>
                        <a:latin typeface="Times New Roman" charset="0"/>
                        <a:ea typeface="Arial Unicode MS" charset="0"/>
                      </a:endParaRPr>
                    </a:p>
                  </a:txBody>
                  <a:tcPr marL="28575" marR="28575" marT="0" marB="0" anchor="ctr"/>
                </a:tc>
                <a:tc>
                  <a:txBody>
                    <a:bodyPr/>
                    <a:lstStyle/>
                    <a:p>
                      <a:pPr marL="0" marR="0" algn="ctr">
                        <a:lnSpc>
                          <a:spcPct val="150000"/>
                        </a:lnSpc>
                        <a:spcBef>
                          <a:spcPts val="0"/>
                        </a:spcBef>
                        <a:spcAft>
                          <a:spcPts val="0"/>
                        </a:spcAft>
                      </a:pPr>
                      <a:r>
                        <a:rPr lang="en-US" sz="900" spc="-130" baseline="0">
                          <a:solidFill>
                            <a:schemeClr val="bg1"/>
                          </a:solidFill>
                          <a:effectLst/>
                          <a:latin typeface="Courier New" charset="0"/>
                          <a:ea typeface="Times New Roman" charset="0"/>
                        </a:rPr>
                        <a:t>3</a:t>
                      </a:r>
                      <a:endParaRPr lang="en-US" sz="900" spc="-130" baseline="0">
                        <a:solidFill>
                          <a:schemeClr val="bg1"/>
                        </a:solidFill>
                        <a:effectLst/>
                        <a:latin typeface="Times New Roman" charset="0"/>
                        <a:ea typeface="Arial Unicode MS" charset="0"/>
                      </a:endParaRPr>
                    </a:p>
                  </a:txBody>
                  <a:tcPr marL="28575" marR="28575" marT="0" marB="0" anchor="ctr"/>
                </a:tc>
                <a:tc>
                  <a:txBody>
                    <a:bodyPr/>
                    <a:lstStyle/>
                    <a:p>
                      <a:pPr marL="0" marR="0" algn="ctr">
                        <a:lnSpc>
                          <a:spcPct val="150000"/>
                        </a:lnSpc>
                        <a:spcBef>
                          <a:spcPts val="0"/>
                        </a:spcBef>
                        <a:spcAft>
                          <a:spcPts val="0"/>
                        </a:spcAft>
                      </a:pPr>
                      <a:r>
                        <a:rPr lang="en-US" sz="900" spc="-130" baseline="0" dirty="0">
                          <a:solidFill>
                            <a:schemeClr val="bg1"/>
                          </a:solidFill>
                          <a:effectLst/>
                          <a:latin typeface="Courier New" charset="0"/>
                          <a:ea typeface="Times New Roman" charset="0"/>
                        </a:rPr>
                        <a:t>TRUE</a:t>
                      </a:r>
                      <a:endParaRPr lang="en-US" sz="900" spc="-130" baseline="0" dirty="0">
                        <a:solidFill>
                          <a:schemeClr val="bg1"/>
                        </a:solidFill>
                        <a:effectLst/>
                        <a:latin typeface="Times New Roman" charset="0"/>
                        <a:ea typeface="Arial Unicode MS" charset="0"/>
                      </a:endParaRPr>
                    </a:p>
                  </a:txBody>
                  <a:tcPr marL="28575" marR="28575" marT="0" marB="0" anchor="ctr"/>
                </a:tc>
                <a:tc>
                  <a:txBody>
                    <a:bodyPr/>
                    <a:lstStyle/>
                    <a:p>
                      <a:pPr marL="0" marR="0" algn="ctr">
                        <a:lnSpc>
                          <a:spcPct val="150000"/>
                        </a:lnSpc>
                        <a:spcBef>
                          <a:spcPts val="0"/>
                        </a:spcBef>
                        <a:spcAft>
                          <a:spcPts val="0"/>
                        </a:spcAft>
                      </a:pPr>
                      <a:r>
                        <a:rPr lang="en-US" sz="900" spc="-130" baseline="0" dirty="0">
                          <a:solidFill>
                            <a:schemeClr val="bg1"/>
                          </a:solidFill>
                          <a:effectLst/>
                          <a:latin typeface="Courier New" charset="0"/>
                          <a:ea typeface="Times New Roman" charset="0"/>
                        </a:rPr>
                        <a:t>3</a:t>
                      </a:r>
                      <a:endParaRPr lang="en-US" sz="900" spc="-130" baseline="0" dirty="0">
                        <a:solidFill>
                          <a:schemeClr val="bg1"/>
                        </a:solidFill>
                        <a:effectLst/>
                        <a:latin typeface="Times New Roman" charset="0"/>
                        <a:ea typeface="Arial Unicode MS" charset="0"/>
                      </a:endParaRPr>
                    </a:p>
                  </a:txBody>
                  <a:tcPr marL="28575" marR="28575" marT="0" marB="0" anchor="ctr"/>
                </a:tc>
                <a:tc>
                  <a:txBody>
                    <a:bodyPr/>
                    <a:lstStyle/>
                    <a:p>
                      <a:pPr marL="0" marR="0" algn="ctr">
                        <a:lnSpc>
                          <a:spcPct val="150000"/>
                        </a:lnSpc>
                        <a:spcBef>
                          <a:spcPts val="0"/>
                        </a:spcBef>
                        <a:spcAft>
                          <a:spcPts val="0"/>
                        </a:spcAft>
                      </a:pPr>
                      <a:r>
                        <a:rPr lang="en-US" sz="900" spc="-130" baseline="0">
                          <a:solidFill>
                            <a:schemeClr val="bg1"/>
                          </a:solidFill>
                          <a:effectLst/>
                          <a:latin typeface="Courier New" charset="0"/>
                          <a:ea typeface="Times New Roman" charset="0"/>
                        </a:rPr>
                        <a:t>45.4</a:t>
                      </a:r>
                      <a:endParaRPr lang="en-US" sz="900" spc="-130" baseline="0">
                        <a:solidFill>
                          <a:schemeClr val="bg1"/>
                        </a:solidFill>
                        <a:effectLst/>
                        <a:latin typeface="Times New Roman" charset="0"/>
                        <a:ea typeface="Arial Unicode MS" charset="0"/>
                      </a:endParaRPr>
                    </a:p>
                  </a:txBody>
                  <a:tcPr marL="28575" marR="28575" marT="0" marB="0" anchor="ctr"/>
                </a:tc>
                <a:tc>
                  <a:txBody>
                    <a:bodyPr/>
                    <a:lstStyle/>
                    <a:p>
                      <a:pPr marL="0" marR="0" algn="ctr">
                        <a:lnSpc>
                          <a:spcPct val="150000"/>
                        </a:lnSpc>
                        <a:spcBef>
                          <a:spcPts val="0"/>
                        </a:spcBef>
                        <a:spcAft>
                          <a:spcPts val="0"/>
                        </a:spcAft>
                      </a:pPr>
                      <a:r>
                        <a:rPr lang="en-US" sz="900" spc="-130" baseline="0">
                          <a:solidFill>
                            <a:schemeClr val="bg1"/>
                          </a:solidFill>
                          <a:effectLst/>
                          <a:latin typeface="Courier New" charset="0"/>
                          <a:ea typeface="Times New Roman" charset="0"/>
                        </a:rPr>
                        <a:t>9</a:t>
                      </a:r>
                      <a:endParaRPr lang="en-US" sz="900" spc="-130" baseline="0">
                        <a:solidFill>
                          <a:schemeClr val="bg1"/>
                        </a:solidFill>
                        <a:effectLst/>
                        <a:latin typeface="Times New Roman" charset="0"/>
                        <a:ea typeface="Arial Unicode MS" charset="0"/>
                      </a:endParaRPr>
                    </a:p>
                  </a:txBody>
                  <a:tcPr marL="0" marR="0" marT="0" marB="0" anchor="ctr"/>
                </a:tc>
              </a:tr>
              <a:tr h="227206">
                <a:tc>
                  <a:txBody>
                    <a:bodyPr/>
                    <a:lstStyle/>
                    <a:p>
                      <a:pPr marL="0" marR="0" algn="ctr">
                        <a:lnSpc>
                          <a:spcPct val="150000"/>
                        </a:lnSpc>
                        <a:spcBef>
                          <a:spcPts val="0"/>
                        </a:spcBef>
                        <a:spcAft>
                          <a:spcPts val="0"/>
                        </a:spcAft>
                      </a:pPr>
                      <a:r>
                        <a:rPr lang="en-US" sz="900" spc="-130" baseline="0">
                          <a:solidFill>
                            <a:schemeClr val="bg1"/>
                          </a:solidFill>
                          <a:effectLst/>
                          <a:latin typeface="Courier New" charset="0"/>
                          <a:ea typeface="Times New Roman" charset="0"/>
                        </a:rPr>
                        <a:t>Hercules</a:t>
                      </a:r>
                      <a:endParaRPr lang="en-US" sz="900" spc="-130" baseline="0">
                        <a:solidFill>
                          <a:schemeClr val="bg1"/>
                        </a:solidFill>
                        <a:effectLst/>
                        <a:latin typeface="Times New Roman" charset="0"/>
                        <a:ea typeface="Arial Unicode MS" charset="0"/>
                      </a:endParaRPr>
                    </a:p>
                  </a:txBody>
                  <a:tcPr marL="28575" marR="28575" marT="0" marB="0" anchor="ctr"/>
                </a:tc>
                <a:tc>
                  <a:txBody>
                    <a:bodyPr/>
                    <a:lstStyle/>
                    <a:p>
                      <a:pPr marL="0" marR="0" algn="ctr">
                        <a:lnSpc>
                          <a:spcPct val="150000"/>
                        </a:lnSpc>
                        <a:spcBef>
                          <a:spcPts val="0"/>
                        </a:spcBef>
                        <a:spcAft>
                          <a:spcPts val="0"/>
                        </a:spcAft>
                      </a:pPr>
                      <a:r>
                        <a:rPr lang="en-US" sz="900" spc="-130" baseline="0">
                          <a:solidFill>
                            <a:schemeClr val="bg1"/>
                          </a:solidFill>
                          <a:effectLst/>
                          <a:latin typeface="Courier New" charset="0"/>
                          <a:ea typeface="Times New Roman" charset="0"/>
                        </a:rPr>
                        <a:t>cat</a:t>
                      </a:r>
                      <a:endParaRPr lang="en-US" sz="900" spc="-130" baseline="0">
                        <a:solidFill>
                          <a:schemeClr val="bg1"/>
                        </a:solidFill>
                        <a:effectLst/>
                        <a:latin typeface="Times New Roman" charset="0"/>
                        <a:ea typeface="Arial Unicode MS" charset="0"/>
                      </a:endParaRPr>
                    </a:p>
                  </a:txBody>
                  <a:tcPr marL="28575" marR="28575" marT="0" marB="0" anchor="ctr"/>
                </a:tc>
                <a:tc>
                  <a:txBody>
                    <a:bodyPr/>
                    <a:lstStyle/>
                    <a:p>
                      <a:pPr marL="0" marR="0" algn="ctr">
                        <a:lnSpc>
                          <a:spcPct val="150000"/>
                        </a:lnSpc>
                        <a:spcBef>
                          <a:spcPts val="0"/>
                        </a:spcBef>
                        <a:spcAft>
                          <a:spcPts val="0"/>
                        </a:spcAft>
                      </a:pPr>
                      <a:r>
                        <a:rPr lang="en-US" sz="900" spc="-130" baseline="0">
                          <a:solidFill>
                            <a:schemeClr val="bg1"/>
                          </a:solidFill>
                          <a:effectLst/>
                          <a:latin typeface="Courier New" charset="0"/>
                          <a:ea typeface="Times New Roman" charset="0"/>
                        </a:rPr>
                        <a:t>3</a:t>
                      </a:r>
                      <a:endParaRPr lang="en-US" sz="900" spc="-130" baseline="0">
                        <a:solidFill>
                          <a:schemeClr val="bg1"/>
                        </a:solidFill>
                        <a:effectLst/>
                        <a:latin typeface="Times New Roman" charset="0"/>
                        <a:ea typeface="Arial Unicode MS" charset="0"/>
                      </a:endParaRPr>
                    </a:p>
                  </a:txBody>
                  <a:tcPr marL="28575" marR="28575" marT="0" marB="0" anchor="ctr"/>
                </a:tc>
                <a:tc>
                  <a:txBody>
                    <a:bodyPr/>
                    <a:lstStyle/>
                    <a:p>
                      <a:pPr marL="0" marR="0" algn="ctr">
                        <a:lnSpc>
                          <a:spcPct val="150000"/>
                        </a:lnSpc>
                        <a:spcBef>
                          <a:spcPts val="0"/>
                        </a:spcBef>
                        <a:spcAft>
                          <a:spcPts val="0"/>
                        </a:spcAft>
                      </a:pPr>
                      <a:r>
                        <a:rPr lang="en-US" sz="900" spc="-130" baseline="0">
                          <a:solidFill>
                            <a:schemeClr val="bg1"/>
                          </a:solidFill>
                          <a:effectLst/>
                          <a:latin typeface="Courier New" charset="0"/>
                          <a:ea typeface="Times New Roman" charset="0"/>
                        </a:rPr>
                        <a:t>FALSE</a:t>
                      </a:r>
                      <a:endParaRPr lang="en-US" sz="900" spc="-130" baseline="0">
                        <a:solidFill>
                          <a:schemeClr val="bg1"/>
                        </a:solidFill>
                        <a:effectLst/>
                        <a:latin typeface="Times New Roman" charset="0"/>
                        <a:ea typeface="Arial Unicode MS" charset="0"/>
                      </a:endParaRPr>
                    </a:p>
                  </a:txBody>
                  <a:tcPr marL="28575" marR="28575" marT="0" marB="0" anchor="ctr"/>
                </a:tc>
                <a:tc>
                  <a:txBody>
                    <a:bodyPr/>
                    <a:lstStyle/>
                    <a:p>
                      <a:pPr marL="0" marR="0" algn="ctr">
                        <a:lnSpc>
                          <a:spcPct val="150000"/>
                        </a:lnSpc>
                        <a:spcBef>
                          <a:spcPts val="0"/>
                        </a:spcBef>
                        <a:spcAft>
                          <a:spcPts val="0"/>
                        </a:spcAft>
                      </a:pPr>
                      <a:r>
                        <a:rPr lang="en-US" sz="900" spc="-130" baseline="0" dirty="0">
                          <a:solidFill>
                            <a:schemeClr val="bg1"/>
                          </a:solidFill>
                          <a:effectLst/>
                          <a:latin typeface="Courier New" charset="0"/>
                          <a:ea typeface="Times New Roman" charset="0"/>
                        </a:rPr>
                        <a:t>4</a:t>
                      </a:r>
                      <a:endParaRPr lang="en-US" sz="900" spc="-130" baseline="0" dirty="0">
                        <a:solidFill>
                          <a:schemeClr val="bg1"/>
                        </a:solidFill>
                        <a:effectLst/>
                        <a:latin typeface="Times New Roman" charset="0"/>
                        <a:ea typeface="Arial Unicode MS" charset="0"/>
                      </a:endParaRPr>
                    </a:p>
                  </a:txBody>
                  <a:tcPr marL="28575" marR="28575" marT="0" marB="0" anchor="ctr"/>
                </a:tc>
                <a:tc>
                  <a:txBody>
                    <a:bodyPr/>
                    <a:lstStyle/>
                    <a:p>
                      <a:pPr marL="0" marR="0" algn="ctr">
                        <a:lnSpc>
                          <a:spcPct val="150000"/>
                        </a:lnSpc>
                        <a:spcBef>
                          <a:spcPts val="0"/>
                        </a:spcBef>
                        <a:spcAft>
                          <a:spcPts val="0"/>
                        </a:spcAft>
                      </a:pPr>
                      <a:r>
                        <a:rPr lang="en-US" sz="900" spc="-130" baseline="0" dirty="0">
                          <a:solidFill>
                            <a:schemeClr val="bg1"/>
                          </a:solidFill>
                          <a:effectLst/>
                          <a:latin typeface="Courier New" charset="0"/>
                          <a:ea typeface="Times New Roman" charset="0"/>
                        </a:rPr>
                        <a:t>13.4</a:t>
                      </a:r>
                      <a:endParaRPr lang="en-US" sz="900" spc="-130" baseline="0" dirty="0">
                        <a:solidFill>
                          <a:schemeClr val="bg1"/>
                        </a:solidFill>
                        <a:effectLst/>
                        <a:latin typeface="Times New Roman" charset="0"/>
                        <a:ea typeface="Arial Unicode MS" charset="0"/>
                      </a:endParaRPr>
                    </a:p>
                  </a:txBody>
                  <a:tcPr marL="28575" marR="28575" marT="0" marB="0" anchor="ctr"/>
                </a:tc>
                <a:tc>
                  <a:txBody>
                    <a:bodyPr/>
                    <a:lstStyle/>
                    <a:p>
                      <a:pPr marL="0" marR="0" algn="ctr">
                        <a:lnSpc>
                          <a:spcPct val="150000"/>
                        </a:lnSpc>
                        <a:spcBef>
                          <a:spcPts val="0"/>
                        </a:spcBef>
                        <a:spcAft>
                          <a:spcPts val="0"/>
                        </a:spcAft>
                      </a:pPr>
                      <a:r>
                        <a:rPr lang="en-US" sz="900" spc="-130" baseline="0">
                          <a:solidFill>
                            <a:schemeClr val="bg1"/>
                          </a:solidFill>
                          <a:effectLst/>
                          <a:latin typeface="Courier New" charset="0"/>
                          <a:ea typeface="Times New Roman" charset="0"/>
                        </a:rPr>
                        <a:t>7</a:t>
                      </a:r>
                      <a:endParaRPr lang="en-US" sz="900" spc="-130" baseline="0">
                        <a:solidFill>
                          <a:schemeClr val="bg1"/>
                        </a:solidFill>
                        <a:effectLst/>
                        <a:latin typeface="Times New Roman" charset="0"/>
                        <a:ea typeface="Arial Unicode MS" charset="0"/>
                      </a:endParaRPr>
                    </a:p>
                  </a:txBody>
                  <a:tcPr marL="0" marR="0" marT="0" marB="0" anchor="ctr"/>
                </a:tc>
              </a:tr>
              <a:tr h="227206">
                <a:tc>
                  <a:txBody>
                    <a:bodyPr/>
                    <a:lstStyle/>
                    <a:p>
                      <a:pPr marL="0" marR="0" algn="ctr">
                        <a:lnSpc>
                          <a:spcPct val="150000"/>
                        </a:lnSpc>
                        <a:spcBef>
                          <a:spcPts val="0"/>
                        </a:spcBef>
                        <a:spcAft>
                          <a:spcPts val="0"/>
                        </a:spcAft>
                      </a:pPr>
                      <a:r>
                        <a:rPr lang="en-US" sz="900" spc="-130" baseline="0">
                          <a:solidFill>
                            <a:schemeClr val="bg1"/>
                          </a:solidFill>
                          <a:effectLst/>
                          <a:latin typeface="Courier New" charset="0"/>
                          <a:ea typeface="Times New Roman" charset="0"/>
                        </a:rPr>
                        <a:t>Toggle</a:t>
                      </a:r>
                      <a:endParaRPr lang="en-US" sz="900" spc="-130" baseline="0">
                        <a:solidFill>
                          <a:schemeClr val="bg1"/>
                        </a:solidFill>
                        <a:effectLst/>
                        <a:latin typeface="Times New Roman" charset="0"/>
                        <a:ea typeface="Arial Unicode MS" charset="0"/>
                      </a:endParaRPr>
                    </a:p>
                  </a:txBody>
                  <a:tcPr marL="28575" marR="28575" marT="0" marB="0" anchor="ctr"/>
                </a:tc>
                <a:tc>
                  <a:txBody>
                    <a:bodyPr/>
                    <a:lstStyle/>
                    <a:p>
                      <a:pPr marL="0" marR="0" algn="ctr">
                        <a:lnSpc>
                          <a:spcPct val="150000"/>
                        </a:lnSpc>
                        <a:spcBef>
                          <a:spcPts val="0"/>
                        </a:spcBef>
                        <a:spcAft>
                          <a:spcPts val="0"/>
                        </a:spcAft>
                      </a:pPr>
                      <a:r>
                        <a:rPr lang="en-US" sz="900" spc="-130" baseline="0">
                          <a:solidFill>
                            <a:schemeClr val="bg1"/>
                          </a:solidFill>
                          <a:effectLst/>
                          <a:latin typeface="Courier New" charset="0"/>
                          <a:ea typeface="Times New Roman" charset="0"/>
                        </a:rPr>
                        <a:t>dog</a:t>
                      </a:r>
                      <a:endParaRPr lang="en-US" sz="900" spc="-130" baseline="0">
                        <a:solidFill>
                          <a:schemeClr val="bg1"/>
                        </a:solidFill>
                        <a:effectLst/>
                        <a:latin typeface="Times New Roman" charset="0"/>
                        <a:ea typeface="Arial Unicode MS" charset="0"/>
                      </a:endParaRPr>
                    </a:p>
                  </a:txBody>
                  <a:tcPr marL="28575" marR="28575" marT="0" marB="0" anchor="ctr"/>
                </a:tc>
                <a:tc>
                  <a:txBody>
                    <a:bodyPr/>
                    <a:lstStyle/>
                    <a:p>
                      <a:pPr marL="0" marR="0" algn="ctr">
                        <a:lnSpc>
                          <a:spcPct val="150000"/>
                        </a:lnSpc>
                        <a:spcBef>
                          <a:spcPts val="0"/>
                        </a:spcBef>
                        <a:spcAft>
                          <a:spcPts val="0"/>
                        </a:spcAft>
                      </a:pPr>
                      <a:r>
                        <a:rPr lang="en-US" sz="900" spc="-130" baseline="0">
                          <a:solidFill>
                            <a:schemeClr val="bg1"/>
                          </a:solidFill>
                          <a:effectLst/>
                          <a:latin typeface="Courier New" charset="0"/>
                          <a:ea typeface="Times New Roman" charset="0"/>
                        </a:rPr>
                        <a:t>3</a:t>
                      </a:r>
                      <a:endParaRPr lang="en-US" sz="900" spc="-130" baseline="0">
                        <a:solidFill>
                          <a:schemeClr val="bg1"/>
                        </a:solidFill>
                        <a:effectLst/>
                        <a:latin typeface="Times New Roman" charset="0"/>
                        <a:ea typeface="Arial Unicode MS" charset="0"/>
                      </a:endParaRPr>
                    </a:p>
                  </a:txBody>
                  <a:tcPr marL="28575" marR="28575" marT="0" marB="0" anchor="ctr"/>
                </a:tc>
                <a:tc>
                  <a:txBody>
                    <a:bodyPr/>
                    <a:lstStyle/>
                    <a:p>
                      <a:pPr marL="0" marR="0" algn="ctr">
                        <a:lnSpc>
                          <a:spcPct val="150000"/>
                        </a:lnSpc>
                        <a:spcBef>
                          <a:spcPts val="0"/>
                        </a:spcBef>
                        <a:spcAft>
                          <a:spcPts val="0"/>
                        </a:spcAft>
                      </a:pPr>
                      <a:r>
                        <a:rPr lang="en-US" sz="900" spc="-130" baseline="0">
                          <a:solidFill>
                            <a:schemeClr val="bg1"/>
                          </a:solidFill>
                          <a:effectLst/>
                          <a:latin typeface="Courier New" charset="0"/>
                          <a:ea typeface="Times New Roman" charset="0"/>
                        </a:rPr>
                        <a:t>TRUE</a:t>
                      </a:r>
                      <a:endParaRPr lang="en-US" sz="900" spc="-130" baseline="0">
                        <a:solidFill>
                          <a:schemeClr val="bg1"/>
                        </a:solidFill>
                        <a:effectLst/>
                        <a:latin typeface="Times New Roman" charset="0"/>
                        <a:ea typeface="Arial Unicode MS" charset="0"/>
                      </a:endParaRPr>
                    </a:p>
                  </a:txBody>
                  <a:tcPr marL="28575" marR="28575" marT="0" marB="0" anchor="ctr"/>
                </a:tc>
                <a:tc>
                  <a:txBody>
                    <a:bodyPr/>
                    <a:lstStyle/>
                    <a:p>
                      <a:pPr marL="0" marR="0" algn="ctr">
                        <a:lnSpc>
                          <a:spcPct val="150000"/>
                        </a:lnSpc>
                        <a:spcBef>
                          <a:spcPts val="0"/>
                        </a:spcBef>
                        <a:spcAft>
                          <a:spcPts val="0"/>
                        </a:spcAft>
                      </a:pPr>
                      <a:r>
                        <a:rPr lang="en-US" sz="900" spc="-130" baseline="0">
                          <a:solidFill>
                            <a:schemeClr val="bg1"/>
                          </a:solidFill>
                          <a:effectLst/>
                          <a:latin typeface="Courier New" charset="0"/>
                          <a:ea typeface="Times New Roman" charset="0"/>
                        </a:rPr>
                        <a:t>4</a:t>
                      </a:r>
                      <a:endParaRPr lang="en-US" sz="900" spc="-130" baseline="0">
                        <a:solidFill>
                          <a:schemeClr val="bg1"/>
                        </a:solidFill>
                        <a:effectLst/>
                        <a:latin typeface="Times New Roman" charset="0"/>
                        <a:ea typeface="Arial Unicode MS" charset="0"/>
                      </a:endParaRPr>
                    </a:p>
                  </a:txBody>
                  <a:tcPr marL="28575" marR="28575" marT="0" marB="0" anchor="ctr"/>
                </a:tc>
                <a:tc>
                  <a:txBody>
                    <a:bodyPr/>
                    <a:lstStyle/>
                    <a:p>
                      <a:pPr marL="0" marR="0" algn="ctr">
                        <a:lnSpc>
                          <a:spcPct val="150000"/>
                        </a:lnSpc>
                        <a:spcBef>
                          <a:spcPts val="0"/>
                        </a:spcBef>
                        <a:spcAft>
                          <a:spcPts val="0"/>
                        </a:spcAft>
                      </a:pPr>
                      <a:r>
                        <a:rPr lang="en-US" sz="900" spc="-130" baseline="0" dirty="0">
                          <a:solidFill>
                            <a:schemeClr val="bg1"/>
                          </a:solidFill>
                          <a:effectLst/>
                          <a:latin typeface="Courier New" charset="0"/>
                          <a:ea typeface="Times New Roman" charset="0"/>
                        </a:rPr>
                        <a:t>48</a:t>
                      </a:r>
                      <a:endParaRPr lang="en-US" sz="900" spc="-130" baseline="0" dirty="0">
                        <a:solidFill>
                          <a:schemeClr val="bg1"/>
                        </a:solidFill>
                        <a:effectLst/>
                        <a:latin typeface="Times New Roman" charset="0"/>
                        <a:ea typeface="Arial Unicode MS" charset="0"/>
                      </a:endParaRPr>
                    </a:p>
                  </a:txBody>
                  <a:tcPr marL="28575" marR="28575" marT="0" marB="0" anchor="ctr"/>
                </a:tc>
                <a:tc>
                  <a:txBody>
                    <a:bodyPr/>
                    <a:lstStyle/>
                    <a:p>
                      <a:pPr marL="0" marR="0" algn="ctr">
                        <a:lnSpc>
                          <a:spcPct val="150000"/>
                        </a:lnSpc>
                        <a:spcBef>
                          <a:spcPts val="0"/>
                        </a:spcBef>
                        <a:spcAft>
                          <a:spcPts val="0"/>
                        </a:spcAft>
                      </a:pPr>
                      <a:r>
                        <a:rPr lang="en-US" sz="900" spc="-130" baseline="0" dirty="0">
                          <a:solidFill>
                            <a:schemeClr val="bg1"/>
                          </a:solidFill>
                          <a:effectLst/>
                          <a:latin typeface="Courier New" charset="0"/>
                          <a:ea typeface="Times New Roman" charset="0"/>
                        </a:rPr>
                        <a:t>3</a:t>
                      </a:r>
                      <a:endParaRPr lang="en-US" sz="900" spc="-130" baseline="0" dirty="0">
                        <a:solidFill>
                          <a:schemeClr val="bg1"/>
                        </a:solidFill>
                        <a:effectLst/>
                        <a:latin typeface="Times New Roman" charset="0"/>
                        <a:ea typeface="Arial Unicode MS" charset="0"/>
                      </a:endParaRPr>
                    </a:p>
                  </a:txBody>
                  <a:tcPr marL="0" marR="0" marT="0" marB="0" anchor="ctr"/>
                </a:tc>
              </a:tr>
              <a:tr h="227206">
                <a:tc>
                  <a:txBody>
                    <a:bodyPr/>
                    <a:lstStyle/>
                    <a:p>
                      <a:pPr marL="0" marR="0" algn="ctr">
                        <a:lnSpc>
                          <a:spcPct val="150000"/>
                        </a:lnSpc>
                        <a:spcBef>
                          <a:spcPts val="0"/>
                        </a:spcBef>
                        <a:spcAft>
                          <a:spcPts val="0"/>
                        </a:spcAft>
                      </a:pPr>
                      <a:r>
                        <a:rPr lang="en-US" sz="900" spc="-130" baseline="0">
                          <a:solidFill>
                            <a:schemeClr val="bg1"/>
                          </a:solidFill>
                          <a:effectLst/>
                          <a:latin typeface="Courier New" charset="0"/>
                          <a:ea typeface="Times New Roman" charset="0"/>
                        </a:rPr>
                        <a:t>Snuggles</a:t>
                      </a:r>
                      <a:endParaRPr lang="en-US" sz="900" spc="-130" baseline="0">
                        <a:solidFill>
                          <a:schemeClr val="bg1"/>
                        </a:solidFill>
                        <a:effectLst/>
                        <a:latin typeface="Times New Roman" charset="0"/>
                        <a:ea typeface="Arial Unicode MS" charset="0"/>
                      </a:endParaRPr>
                    </a:p>
                  </a:txBody>
                  <a:tcPr marL="28575" marR="28575" marT="0" marB="0" anchor="ctr"/>
                </a:tc>
                <a:tc>
                  <a:txBody>
                    <a:bodyPr/>
                    <a:lstStyle/>
                    <a:p>
                      <a:pPr marL="0" marR="0" algn="ctr">
                        <a:lnSpc>
                          <a:spcPct val="150000"/>
                        </a:lnSpc>
                        <a:spcBef>
                          <a:spcPts val="0"/>
                        </a:spcBef>
                        <a:spcAft>
                          <a:spcPts val="0"/>
                        </a:spcAft>
                      </a:pPr>
                      <a:r>
                        <a:rPr lang="en-US" sz="900" spc="-130" baseline="0">
                          <a:solidFill>
                            <a:schemeClr val="bg1"/>
                          </a:solidFill>
                          <a:effectLst/>
                          <a:latin typeface="Courier New" charset="0"/>
                          <a:ea typeface="Times New Roman" charset="0"/>
                        </a:rPr>
                        <a:t>tarantula</a:t>
                      </a:r>
                      <a:endParaRPr lang="en-US" sz="900" spc="-130" baseline="0">
                        <a:solidFill>
                          <a:schemeClr val="bg1"/>
                        </a:solidFill>
                        <a:effectLst/>
                        <a:latin typeface="Times New Roman" charset="0"/>
                        <a:ea typeface="Arial Unicode MS" charset="0"/>
                      </a:endParaRPr>
                    </a:p>
                  </a:txBody>
                  <a:tcPr marL="28575" marR="28575" marT="0" marB="0" anchor="ctr"/>
                </a:tc>
                <a:tc>
                  <a:txBody>
                    <a:bodyPr/>
                    <a:lstStyle/>
                    <a:p>
                      <a:pPr marL="0" marR="0" algn="ctr">
                        <a:lnSpc>
                          <a:spcPct val="150000"/>
                        </a:lnSpc>
                        <a:spcBef>
                          <a:spcPts val="0"/>
                        </a:spcBef>
                        <a:spcAft>
                          <a:spcPts val="0"/>
                        </a:spcAft>
                      </a:pPr>
                      <a:r>
                        <a:rPr lang="en-US" sz="900" spc="-130" baseline="0">
                          <a:solidFill>
                            <a:schemeClr val="bg1"/>
                          </a:solidFill>
                          <a:effectLst/>
                          <a:latin typeface="Courier New" charset="0"/>
                          <a:ea typeface="Times New Roman" charset="0"/>
                        </a:rPr>
                        <a:t>2</a:t>
                      </a:r>
                      <a:endParaRPr lang="en-US" sz="900" spc="-130" baseline="0">
                        <a:solidFill>
                          <a:schemeClr val="bg1"/>
                        </a:solidFill>
                        <a:effectLst/>
                        <a:latin typeface="Times New Roman" charset="0"/>
                        <a:ea typeface="Arial Unicode MS" charset="0"/>
                      </a:endParaRPr>
                    </a:p>
                  </a:txBody>
                  <a:tcPr marL="28575" marR="28575" marT="0" marB="0" anchor="ctr"/>
                </a:tc>
                <a:tc>
                  <a:txBody>
                    <a:bodyPr/>
                    <a:lstStyle/>
                    <a:p>
                      <a:pPr marL="0" marR="0" algn="ctr">
                        <a:lnSpc>
                          <a:spcPct val="150000"/>
                        </a:lnSpc>
                        <a:spcBef>
                          <a:spcPts val="0"/>
                        </a:spcBef>
                        <a:spcAft>
                          <a:spcPts val="0"/>
                        </a:spcAft>
                      </a:pPr>
                      <a:r>
                        <a:rPr lang="en-US" sz="900" spc="-130" baseline="0">
                          <a:solidFill>
                            <a:schemeClr val="bg1"/>
                          </a:solidFill>
                          <a:effectLst/>
                          <a:latin typeface="Courier New" charset="0"/>
                          <a:ea typeface="Times New Roman" charset="0"/>
                        </a:rPr>
                        <a:t>FALSE</a:t>
                      </a:r>
                      <a:endParaRPr lang="en-US" sz="900" spc="-130" baseline="0">
                        <a:solidFill>
                          <a:schemeClr val="bg1"/>
                        </a:solidFill>
                        <a:effectLst/>
                        <a:latin typeface="Times New Roman" charset="0"/>
                        <a:ea typeface="Arial Unicode MS" charset="0"/>
                      </a:endParaRPr>
                    </a:p>
                  </a:txBody>
                  <a:tcPr marL="28575" marR="28575" marT="0" marB="0" anchor="ctr"/>
                </a:tc>
                <a:tc>
                  <a:txBody>
                    <a:bodyPr/>
                    <a:lstStyle/>
                    <a:p>
                      <a:pPr marL="0" marR="0" algn="ctr">
                        <a:lnSpc>
                          <a:spcPct val="150000"/>
                        </a:lnSpc>
                        <a:spcBef>
                          <a:spcPts val="0"/>
                        </a:spcBef>
                        <a:spcAft>
                          <a:spcPts val="0"/>
                        </a:spcAft>
                      </a:pPr>
                      <a:r>
                        <a:rPr lang="en-US" sz="900" spc="-130" baseline="0">
                          <a:solidFill>
                            <a:schemeClr val="bg1"/>
                          </a:solidFill>
                          <a:effectLst/>
                          <a:latin typeface="Courier New" charset="0"/>
                          <a:ea typeface="Times New Roman" charset="0"/>
                        </a:rPr>
                        <a:t>8</a:t>
                      </a:r>
                      <a:endParaRPr lang="en-US" sz="900" spc="-130" baseline="0">
                        <a:solidFill>
                          <a:schemeClr val="bg1"/>
                        </a:solidFill>
                        <a:effectLst/>
                        <a:latin typeface="Times New Roman" charset="0"/>
                        <a:ea typeface="Arial Unicode MS" charset="0"/>
                      </a:endParaRPr>
                    </a:p>
                  </a:txBody>
                  <a:tcPr marL="28575" marR="28575" marT="0" marB="0" anchor="ctr"/>
                </a:tc>
                <a:tc>
                  <a:txBody>
                    <a:bodyPr/>
                    <a:lstStyle/>
                    <a:p>
                      <a:pPr marL="0" marR="0" algn="ctr">
                        <a:lnSpc>
                          <a:spcPct val="150000"/>
                        </a:lnSpc>
                        <a:spcBef>
                          <a:spcPts val="0"/>
                        </a:spcBef>
                        <a:spcAft>
                          <a:spcPts val="0"/>
                        </a:spcAft>
                      </a:pPr>
                      <a:r>
                        <a:rPr lang="en-US" sz="900" spc="-130" baseline="0">
                          <a:solidFill>
                            <a:schemeClr val="bg1"/>
                          </a:solidFill>
                          <a:effectLst/>
                          <a:latin typeface="Courier New" charset="0"/>
                          <a:ea typeface="Times New Roman" charset="0"/>
                        </a:rPr>
                        <a:t>0.1</a:t>
                      </a:r>
                      <a:endParaRPr lang="en-US" sz="900" spc="-130" baseline="0">
                        <a:solidFill>
                          <a:schemeClr val="bg1"/>
                        </a:solidFill>
                        <a:effectLst/>
                        <a:latin typeface="Times New Roman" charset="0"/>
                        <a:ea typeface="Arial Unicode MS" charset="0"/>
                      </a:endParaRPr>
                    </a:p>
                  </a:txBody>
                  <a:tcPr marL="28575" marR="28575" marT="0" marB="0" anchor="ctr"/>
                </a:tc>
                <a:tc>
                  <a:txBody>
                    <a:bodyPr/>
                    <a:lstStyle/>
                    <a:p>
                      <a:pPr marL="0" marR="0" algn="ctr">
                        <a:lnSpc>
                          <a:spcPct val="150000"/>
                        </a:lnSpc>
                        <a:spcBef>
                          <a:spcPts val="0"/>
                        </a:spcBef>
                        <a:spcAft>
                          <a:spcPts val="0"/>
                        </a:spcAft>
                      </a:pPr>
                      <a:r>
                        <a:rPr lang="en-US" sz="900" spc="-130" baseline="0" dirty="0">
                          <a:solidFill>
                            <a:schemeClr val="bg1"/>
                          </a:solidFill>
                          <a:effectLst/>
                          <a:latin typeface="Courier New" charset="0"/>
                          <a:ea typeface="Times New Roman" charset="0"/>
                        </a:rPr>
                        <a:t>1</a:t>
                      </a:r>
                      <a:endParaRPr lang="en-US" sz="900" spc="-130" baseline="0" dirty="0">
                        <a:solidFill>
                          <a:schemeClr val="bg1"/>
                        </a:solidFill>
                        <a:effectLst/>
                        <a:latin typeface="Times New Roman" charset="0"/>
                        <a:ea typeface="Arial Unicode MS" charset="0"/>
                      </a:endParaRPr>
                    </a:p>
                  </a:txBody>
                  <a:tcPr marL="0" marR="0" marT="0" marB="0" anchor="ctr"/>
                </a:tc>
              </a:tr>
            </a:tbl>
          </a:graphicData>
        </a:graphic>
      </p:graphicFrame>
      <p:sp>
        <p:nvSpPr>
          <p:cNvPr id="58" name="TextBox 57"/>
          <p:cNvSpPr txBox="1"/>
          <p:nvPr/>
        </p:nvSpPr>
        <p:spPr>
          <a:xfrm>
            <a:off x="2273450" y="2481218"/>
            <a:ext cx="2831949" cy="323165"/>
          </a:xfrm>
          <a:prstGeom prst="rect">
            <a:avLst/>
          </a:prstGeom>
          <a:noFill/>
        </p:spPr>
        <p:txBody>
          <a:bodyPr wrap="square" rtlCol="0">
            <a:spAutoFit/>
          </a:bodyPr>
          <a:lstStyle/>
          <a:p>
            <a:pPr algn="ctr"/>
            <a:r>
              <a:rPr lang="en-US" sz="1500" b="1" spc="-100" dirty="0">
                <a:solidFill>
                  <a:schemeClr val="bg1"/>
                </a:solidFill>
                <a:latin typeface="Courier New" charset="0"/>
                <a:ea typeface="Courier New" charset="0"/>
                <a:cs typeface="Courier New" charset="0"/>
              </a:rPr>
              <a:t>a</a:t>
            </a:r>
            <a:r>
              <a:rPr lang="en-US" sz="1500" b="1" spc="-100" dirty="0" smtClean="0">
                <a:solidFill>
                  <a:schemeClr val="bg1"/>
                </a:solidFill>
                <a:latin typeface="Courier New" charset="0"/>
                <a:ea typeface="Courier New" charset="0"/>
                <a:cs typeface="Courier New" charset="0"/>
              </a:rPr>
              <a:t>nimals-table</a:t>
            </a:r>
            <a:endParaRPr lang="en-US" sz="1500" b="1" spc="-100" dirty="0">
              <a:solidFill>
                <a:schemeClr val="bg1"/>
              </a:solidFill>
              <a:latin typeface="Courier New" charset="0"/>
              <a:ea typeface="Courier New" charset="0"/>
              <a:cs typeface="Courier New" charset="0"/>
            </a:endParaRPr>
          </a:p>
        </p:txBody>
      </p:sp>
      <p:sp>
        <p:nvSpPr>
          <p:cNvPr id="59" name="TextBox 58"/>
          <p:cNvSpPr txBox="1"/>
          <p:nvPr/>
        </p:nvSpPr>
        <p:spPr>
          <a:xfrm>
            <a:off x="5854699" y="2481217"/>
            <a:ext cx="2908301" cy="323165"/>
          </a:xfrm>
          <a:prstGeom prst="rect">
            <a:avLst/>
          </a:prstGeom>
          <a:noFill/>
        </p:spPr>
        <p:txBody>
          <a:bodyPr wrap="square" rtlCol="0">
            <a:spAutoFit/>
          </a:bodyPr>
          <a:lstStyle/>
          <a:p>
            <a:pPr algn="r"/>
            <a:r>
              <a:rPr lang="en-US" sz="1500" b="1" spc="-150" smtClean="0">
                <a:solidFill>
                  <a:schemeClr val="bg1"/>
                </a:solidFill>
                <a:latin typeface="Courier New" charset="0"/>
                <a:ea typeface="Courier New" charset="0"/>
                <a:cs typeface="Courier New" charset="0"/>
              </a:rPr>
              <a:t>(animals-table</a:t>
            </a:r>
            <a:r>
              <a:rPr lang="en-US" sz="1500" b="1" spc="-150" dirty="0" smtClean="0">
                <a:solidFill>
                  <a:schemeClr val="bg1"/>
                </a:solidFill>
                <a:latin typeface="Courier New" charset="0"/>
                <a:ea typeface="Courier New" charset="0"/>
                <a:cs typeface="Courier New" charset="0"/>
              </a:rPr>
              <a:t>)</a:t>
            </a:r>
            <a:endParaRPr lang="en-US" sz="1500" b="1" spc="-150" dirty="0">
              <a:solidFill>
                <a:schemeClr val="bg1"/>
              </a:solidFill>
              <a:latin typeface="Courier New" charset="0"/>
              <a:ea typeface="Courier New" charset="0"/>
              <a:cs typeface="Courier New" charset="0"/>
            </a:endParaRPr>
          </a:p>
        </p:txBody>
      </p:sp>
      <p:sp>
        <p:nvSpPr>
          <p:cNvPr id="61" name="Rectangle 60"/>
          <p:cNvSpPr/>
          <p:nvPr/>
        </p:nvSpPr>
        <p:spPr>
          <a:xfrm>
            <a:off x="2288506" y="1055774"/>
            <a:ext cx="1620957" cy="323165"/>
          </a:xfrm>
          <a:prstGeom prst="rect">
            <a:avLst/>
          </a:prstGeom>
        </p:spPr>
        <p:txBody>
          <a:bodyPr wrap="none">
            <a:spAutoFit/>
          </a:bodyPr>
          <a:lstStyle/>
          <a:p>
            <a:r>
              <a:rPr lang="en-US" sz="1500" b="1" spc="-100" dirty="0">
                <a:solidFill>
                  <a:schemeClr val="bg1"/>
                </a:solidFill>
                <a:latin typeface="Courier New" charset="0"/>
                <a:ea typeface="Courier New" charset="0"/>
                <a:cs typeface="Courier New" charset="0"/>
              </a:rPr>
              <a:t>m</a:t>
            </a:r>
            <a:r>
              <a:rPr lang="en-US" sz="1500" b="1" spc="-100" dirty="0" smtClean="0">
                <a:solidFill>
                  <a:schemeClr val="bg1"/>
                </a:solidFill>
                <a:latin typeface="Courier New" charset="0"/>
                <a:ea typeface="Courier New" charset="0"/>
                <a:cs typeface="Courier New" charset="0"/>
              </a:rPr>
              <a:t>edian-dog-age</a:t>
            </a:r>
            <a:endParaRPr lang="en-US" sz="1500" b="1" spc="-100" dirty="0">
              <a:solidFill>
                <a:schemeClr val="bg1"/>
              </a:solidFill>
              <a:latin typeface="Courier New" charset="0"/>
              <a:ea typeface="Courier New" charset="0"/>
              <a:cs typeface="Courier New" charset="0"/>
            </a:endParaRPr>
          </a:p>
        </p:txBody>
      </p:sp>
      <p:sp>
        <p:nvSpPr>
          <p:cNvPr id="62" name="Rectangle 61"/>
          <p:cNvSpPr/>
          <p:nvPr/>
        </p:nvSpPr>
        <p:spPr>
          <a:xfrm>
            <a:off x="5717659" y="2481218"/>
            <a:ext cx="1620957" cy="323165"/>
          </a:xfrm>
          <a:prstGeom prst="rect">
            <a:avLst/>
          </a:prstGeom>
        </p:spPr>
        <p:txBody>
          <a:bodyPr wrap="none">
            <a:spAutoFit/>
          </a:bodyPr>
          <a:lstStyle/>
          <a:p>
            <a:r>
              <a:rPr lang="en-US" sz="1500" b="1" spc="-100" dirty="0">
                <a:solidFill>
                  <a:schemeClr val="bg1"/>
                </a:solidFill>
                <a:latin typeface="Courier New" charset="0"/>
                <a:ea typeface="Courier New" charset="0"/>
                <a:cs typeface="Courier New" charset="0"/>
              </a:rPr>
              <a:t>median-dog-age</a:t>
            </a:r>
          </a:p>
        </p:txBody>
      </p:sp>
      <p:sp>
        <p:nvSpPr>
          <p:cNvPr id="64" name="Rectangle 63"/>
          <p:cNvSpPr/>
          <p:nvPr/>
        </p:nvSpPr>
        <p:spPr>
          <a:xfrm>
            <a:off x="4867882" y="1057789"/>
            <a:ext cx="902811" cy="323165"/>
          </a:xfrm>
          <a:prstGeom prst="rect">
            <a:avLst/>
          </a:prstGeom>
        </p:spPr>
        <p:txBody>
          <a:bodyPr wrap="none">
            <a:spAutoFit/>
          </a:bodyPr>
          <a:lstStyle/>
          <a:p>
            <a:r>
              <a:rPr lang="en-US" sz="1500" b="1" spc="-100" dirty="0">
                <a:solidFill>
                  <a:schemeClr val="bg1"/>
                </a:solidFill>
                <a:latin typeface="Courier New" charset="0"/>
                <a:ea typeface="Courier New" charset="0"/>
                <a:cs typeface="Courier New" charset="0"/>
              </a:rPr>
              <a:t>animals</a:t>
            </a:r>
            <a:endParaRPr lang="en-US" sz="1500" dirty="0"/>
          </a:p>
        </p:txBody>
      </p:sp>
      <p:sp>
        <p:nvSpPr>
          <p:cNvPr id="65" name="Rectangle 64"/>
          <p:cNvSpPr/>
          <p:nvPr/>
        </p:nvSpPr>
        <p:spPr>
          <a:xfrm>
            <a:off x="2581883" y="5419896"/>
            <a:ext cx="4733317" cy="784830"/>
          </a:xfrm>
          <a:prstGeom prst="rect">
            <a:avLst/>
          </a:prstGeom>
        </p:spPr>
        <p:txBody>
          <a:bodyPr wrap="square">
            <a:spAutoFit/>
          </a:bodyPr>
          <a:lstStyle/>
          <a:p>
            <a:pPr>
              <a:spcAft>
                <a:spcPts val="0"/>
              </a:spcAft>
            </a:pPr>
            <a:r>
              <a:rPr lang="en-US" sz="1500" spc="-100" dirty="0" smtClean="0">
                <a:solidFill>
                  <a:schemeClr val="bg1"/>
                </a:solidFill>
                <a:latin typeface="Courier New" charset="0"/>
                <a:ea typeface="Courier New" charset="0"/>
                <a:cs typeface="Courier New" charset="0"/>
              </a:rPr>
              <a:t>animals</a:t>
            </a:r>
          </a:p>
          <a:p>
            <a:pPr>
              <a:spcAft>
                <a:spcPts val="0"/>
              </a:spcAft>
            </a:pPr>
            <a:endParaRPr lang="en-US" sz="1500" dirty="0" smtClean="0">
              <a:solidFill>
                <a:schemeClr val="bg1"/>
              </a:solidFill>
              <a:latin typeface="Courier New" charset="0"/>
              <a:ea typeface="Courier New" charset="0"/>
              <a:cs typeface="Courier New" charset="0"/>
            </a:endParaRPr>
          </a:p>
          <a:p>
            <a:pPr>
              <a:spcAft>
                <a:spcPts val="0"/>
              </a:spcAft>
            </a:pPr>
            <a:r>
              <a:rPr lang="en-US" sz="1500" dirty="0" smtClean="0">
                <a:solidFill>
                  <a:schemeClr val="bg1"/>
                </a:solidFill>
                <a:latin typeface="Courier New" charset="0"/>
                <a:ea typeface="Courier New" charset="0"/>
                <a:cs typeface="Courier New" charset="0"/>
              </a:rPr>
              <a:t>.filter(is-dog)</a:t>
            </a:r>
          </a:p>
        </p:txBody>
      </p:sp>
      <p:cxnSp>
        <p:nvCxnSpPr>
          <p:cNvPr id="67" name="Straight Connector 66"/>
          <p:cNvCxnSpPr/>
          <p:nvPr/>
        </p:nvCxnSpPr>
        <p:spPr>
          <a:xfrm>
            <a:off x="2581883" y="5776183"/>
            <a:ext cx="6381450" cy="0"/>
          </a:xfrm>
          <a:prstGeom prst="line">
            <a:avLst/>
          </a:prstGeom>
        </p:spPr>
        <p:style>
          <a:lnRef idx="2">
            <a:schemeClr val="accent1"/>
          </a:lnRef>
          <a:fillRef idx="0">
            <a:schemeClr val="accent1"/>
          </a:fillRef>
          <a:effectRef idx="1">
            <a:schemeClr val="accent1"/>
          </a:effectRef>
          <a:fontRef idx="minor">
            <a:schemeClr val="tx1"/>
          </a:fontRef>
        </p:style>
      </p:cxnSp>
      <p:sp>
        <p:nvSpPr>
          <p:cNvPr id="68" name="Rectangle 67"/>
          <p:cNvSpPr/>
          <p:nvPr/>
        </p:nvSpPr>
        <p:spPr>
          <a:xfrm>
            <a:off x="2310034" y="6291218"/>
            <a:ext cx="1826141" cy="323165"/>
          </a:xfrm>
          <a:prstGeom prst="rect">
            <a:avLst/>
          </a:prstGeom>
        </p:spPr>
        <p:txBody>
          <a:bodyPr wrap="none">
            <a:spAutoFit/>
          </a:bodyPr>
          <a:lstStyle/>
          <a:p>
            <a:r>
              <a:rPr lang="en-US" sz="1500" b="1" spc="-100" dirty="0" smtClean="0">
                <a:solidFill>
                  <a:schemeClr val="bg1"/>
                </a:solidFill>
                <a:latin typeface="Courier New" charset="0"/>
                <a:ea typeface="Courier New" charset="0"/>
                <a:cs typeface="Courier New" charset="0"/>
              </a:rPr>
              <a:t>median(t, “age”)</a:t>
            </a:r>
            <a:endParaRPr lang="en-US" sz="1500" b="1" dirty="0"/>
          </a:p>
        </p:txBody>
      </p:sp>
      <p:sp>
        <p:nvSpPr>
          <p:cNvPr id="69" name="Rounded Rectangle 68"/>
          <p:cNvSpPr/>
          <p:nvPr/>
        </p:nvSpPr>
        <p:spPr>
          <a:xfrm>
            <a:off x="3581400" y="5943600"/>
            <a:ext cx="706395" cy="222422"/>
          </a:xfrm>
          <a:prstGeom prst="roundRect">
            <a:avLst/>
          </a:prstGeom>
          <a:solidFill>
            <a:schemeClr val="accent1">
              <a:alpha val="53000"/>
            </a:schemeClr>
          </a:solidFill>
          <a:ln w="381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 name="Group 3"/>
          <p:cNvGrpSpPr/>
          <p:nvPr/>
        </p:nvGrpSpPr>
        <p:grpSpPr>
          <a:xfrm>
            <a:off x="321276" y="2730763"/>
            <a:ext cx="3260125" cy="3324048"/>
            <a:chOff x="321276" y="2730763"/>
            <a:chExt cx="3260125" cy="3324048"/>
          </a:xfrm>
        </p:grpSpPr>
        <p:cxnSp>
          <p:nvCxnSpPr>
            <p:cNvPr id="71" name="Elbow Connector 70"/>
            <p:cNvCxnSpPr>
              <a:stCxn id="69" idx="1"/>
            </p:cNvCxnSpPr>
            <p:nvPr/>
          </p:nvCxnSpPr>
          <p:spPr>
            <a:xfrm rot="10800000">
              <a:off x="1058054" y="2730763"/>
              <a:ext cx="2523347" cy="3324048"/>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sp>
          <p:nvSpPr>
            <p:cNvPr id="82" name="Document 81"/>
            <p:cNvSpPr/>
            <p:nvPr/>
          </p:nvSpPr>
          <p:spPr>
            <a:xfrm>
              <a:off x="321276" y="3429000"/>
              <a:ext cx="1357006" cy="1990465"/>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i="1" dirty="0" smtClean="0"/>
                <a:t>Complete a Design Recipe</a:t>
              </a:r>
              <a:r>
                <a:rPr lang="mr-IN" sz="2000" i="1" dirty="0" smtClean="0"/>
                <a:t>…</a:t>
              </a:r>
              <a:endParaRPr lang="en-US" sz="2000" i="1" dirty="0"/>
            </a:p>
          </p:txBody>
        </p:sp>
      </p:grpSp>
      <p:sp>
        <p:nvSpPr>
          <p:cNvPr id="21" name="Rectangle 20"/>
          <p:cNvSpPr/>
          <p:nvPr/>
        </p:nvSpPr>
        <p:spPr>
          <a:xfrm>
            <a:off x="7088428" y="3092799"/>
            <a:ext cx="287258" cy="323165"/>
          </a:xfrm>
          <a:prstGeom prst="rect">
            <a:avLst/>
          </a:prstGeom>
        </p:spPr>
        <p:txBody>
          <a:bodyPr wrap="none">
            <a:spAutoFit/>
          </a:bodyPr>
          <a:lstStyle/>
          <a:p>
            <a:r>
              <a:rPr lang="en-US" sz="1500" b="1" spc="-100" dirty="0" smtClean="0">
                <a:solidFill>
                  <a:schemeClr val="bg1"/>
                </a:solidFill>
                <a:latin typeface="Courier New" charset="0"/>
                <a:ea typeface="Courier New" charset="0"/>
                <a:cs typeface="Courier New" charset="0"/>
              </a:rPr>
              <a:t>3</a:t>
            </a:r>
            <a:endParaRPr lang="en-US" sz="1500" b="1" spc="-100" dirty="0">
              <a:solidFill>
                <a:schemeClr val="bg1"/>
              </a:solidFill>
              <a:latin typeface="Courier New" charset="0"/>
              <a:ea typeface="Courier New" charset="0"/>
              <a:cs typeface="Courier New" charset="0"/>
            </a:endParaRPr>
          </a:p>
        </p:txBody>
      </p:sp>
      <p:cxnSp>
        <p:nvCxnSpPr>
          <p:cNvPr id="23" name="Straight Connector 22"/>
          <p:cNvCxnSpPr/>
          <p:nvPr/>
        </p:nvCxnSpPr>
        <p:spPr>
          <a:xfrm>
            <a:off x="2590800" y="6248400"/>
            <a:ext cx="6381450"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71864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500"/>
                                        <p:tgtEl>
                                          <p:spTgt spid="5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4"/>
                                        </p:tgtEl>
                                        <p:attrNameLst>
                                          <p:attrName>style.visibility</p:attrName>
                                        </p:attrNameLst>
                                      </p:cBhvr>
                                      <p:to>
                                        <p:strVal val="visible"/>
                                      </p:to>
                                    </p:set>
                                    <p:animEffect transition="in" filter="fade">
                                      <p:cBhvr>
                                        <p:cTn id="12" dur="500"/>
                                        <p:tgtEl>
                                          <p:spTgt spid="5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5"/>
                                        </p:tgtEl>
                                        <p:attrNameLst>
                                          <p:attrName>style.visibility</p:attrName>
                                        </p:attrNameLst>
                                      </p:cBhvr>
                                      <p:to>
                                        <p:strVal val="visible"/>
                                      </p:to>
                                    </p:set>
                                    <p:animEffect transition="in" filter="fade">
                                      <p:cBhvr>
                                        <p:cTn id="17" dur="500"/>
                                        <p:tgtEl>
                                          <p:spTgt spid="5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6"/>
                                        </p:tgtEl>
                                        <p:attrNameLst>
                                          <p:attrName>style.visibility</p:attrName>
                                        </p:attrNameLst>
                                      </p:cBhvr>
                                      <p:to>
                                        <p:strVal val="visible"/>
                                      </p:to>
                                    </p:set>
                                    <p:animEffect transition="in" filter="fade">
                                      <p:cBhvr>
                                        <p:cTn id="22" dur="500"/>
                                        <p:tgtEl>
                                          <p:spTgt spid="5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8"/>
                                        </p:tgtEl>
                                        <p:attrNameLst>
                                          <p:attrName>style.visibility</p:attrName>
                                        </p:attrNameLst>
                                      </p:cBhvr>
                                      <p:to>
                                        <p:strVal val="visible"/>
                                      </p:to>
                                    </p:set>
                                    <p:animEffect transition="in" filter="fade">
                                      <p:cBhvr>
                                        <p:cTn id="27" dur="500"/>
                                        <p:tgtEl>
                                          <p:spTgt spid="5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7"/>
                                        </p:tgtEl>
                                        <p:attrNameLst>
                                          <p:attrName>style.visibility</p:attrName>
                                        </p:attrNameLst>
                                      </p:cBhvr>
                                      <p:to>
                                        <p:strVal val="visible"/>
                                      </p:to>
                                    </p:set>
                                    <p:animEffect transition="in" filter="fade">
                                      <p:cBhvr>
                                        <p:cTn id="32" dur="500"/>
                                        <p:tgtEl>
                                          <p:spTgt spid="5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61"/>
                                        </p:tgtEl>
                                        <p:attrNameLst>
                                          <p:attrName>style.visibility</p:attrName>
                                        </p:attrNameLst>
                                      </p:cBhvr>
                                      <p:to>
                                        <p:strVal val="visible"/>
                                      </p:to>
                                    </p:set>
                                    <p:animEffect transition="in" filter="fade">
                                      <p:cBhvr>
                                        <p:cTn id="37" dur="500"/>
                                        <p:tgtEl>
                                          <p:spTgt spid="61"/>
                                        </p:tgtEl>
                                      </p:cBhvr>
                                    </p:animEffect>
                                  </p:childTnLst>
                                </p:cTn>
                              </p:par>
                              <p:par>
                                <p:cTn id="38" presetID="42" presetClass="path" presetSubtype="0" accel="50000" decel="50000" fill="hold" grpId="1" nodeType="withEffect">
                                  <p:stCondLst>
                                    <p:cond delay="0"/>
                                  </p:stCondLst>
                                  <p:childTnLst>
                                    <p:animMotion origin="layout" path="M 1.11111E-6 3.7037E-6 L 0.37413 0.20972 " pathEditMode="relative" rAng="0" ptsTypes="AA">
                                      <p:cBhvr>
                                        <p:cTn id="39" dur="2000" fill="hold"/>
                                        <p:tgtEl>
                                          <p:spTgt spid="61"/>
                                        </p:tgtEl>
                                        <p:attrNameLst>
                                          <p:attrName>ppt_x</p:attrName>
                                          <p:attrName>ppt_y</p:attrName>
                                        </p:attrNameLst>
                                      </p:cBhvr>
                                      <p:rCtr x="18698" y="10486"/>
                                    </p:animMotion>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59"/>
                                        </p:tgtEl>
                                        <p:attrNameLst>
                                          <p:attrName>style.visibility</p:attrName>
                                        </p:attrNameLst>
                                      </p:cBhvr>
                                      <p:to>
                                        <p:strVal val="visible"/>
                                      </p:to>
                                    </p:set>
                                    <p:animEffect transition="in" filter="fade">
                                      <p:cBhvr>
                                        <p:cTn id="44" dur="500"/>
                                        <p:tgtEl>
                                          <p:spTgt spid="59"/>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21"/>
                                        </p:tgtEl>
                                        <p:attrNameLst>
                                          <p:attrName>style.visibility</p:attrName>
                                        </p:attrNameLst>
                                      </p:cBhvr>
                                      <p:to>
                                        <p:strVal val="visible"/>
                                      </p:to>
                                    </p:set>
                                    <p:animEffect transition="in" filter="fade">
                                      <p:cBhvr>
                                        <p:cTn id="49" dur="500"/>
                                        <p:tgtEl>
                                          <p:spTgt spid="21"/>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62"/>
                                        </p:tgtEl>
                                        <p:attrNameLst>
                                          <p:attrName>style.visibility</p:attrName>
                                        </p:attrNameLst>
                                      </p:cBhvr>
                                      <p:to>
                                        <p:strVal val="visible"/>
                                      </p:to>
                                    </p:set>
                                    <p:animEffect transition="in" filter="fade">
                                      <p:cBhvr>
                                        <p:cTn id="54" dur="500"/>
                                        <p:tgtEl>
                                          <p:spTgt spid="62"/>
                                        </p:tgtEl>
                                      </p:cBhvr>
                                    </p:animEffect>
                                  </p:childTnLst>
                                </p:cTn>
                              </p:par>
                              <p:par>
                                <p:cTn id="55" presetID="42" presetClass="path" presetSubtype="0" accel="50000" decel="50000" fill="hold" grpId="1" nodeType="withEffect">
                                  <p:stCondLst>
                                    <p:cond delay="0"/>
                                  </p:stCondLst>
                                  <p:childTnLst>
                                    <p:animMotion origin="layout" path="M 1.11111E-6 3.33333E-6 L -0.32118 0.39444 " pathEditMode="relative" rAng="0" ptsTypes="AA">
                                      <p:cBhvr>
                                        <p:cTn id="56" dur="2000" fill="hold"/>
                                        <p:tgtEl>
                                          <p:spTgt spid="62"/>
                                        </p:tgtEl>
                                        <p:attrNameLst>
                                          <p:attrName>ppt_x</p:attrName>
                                          <p:attrName>ppt_y</p:attrName>
                                        </p:attrNameLst>
                                      </p:cBhvr>
                                      <p:rCtr x="-16059" y="19722"/>
                                    </p:animMotion>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1" nodeType="clickEffect">
                                  <p:stCondLst>
                                    <p:cond delay="0"/>
                                  </p:stCondLst>
                                  <p:childTnLst>
                                    <p:set>
                                      <p:cBhvr>
                                        <p:cTn id="60" dur="1" fill="hold">
                                          <p:stCondLst>
                                            <p:cond delay="0"/>
                                          </p:stCondLst>
                                        </p:cTn>
                                        <p:tgtEl>
                                          <p:spTgt spid="64"/>
                                        </p:tgtEl>
                                        <p:attrNameLst>
                                          <p:attrName>style.visibility</p:attrName>
                                        </p:attrNameLst>
                                      </p:cBhvr>
                                      <p:to>
                                        <p:strVal val="visible"/>
                                      </p:to>
                                    </p:set>
                                    <p:animEffect transition="in" filter="fade">
                                      <p:cBhvr>
                                        <p:cTn id="61" dur="500"/>
                                        <p:tgtEl>
                                          <p:spTgt spid="64"/>
                                        </p:tgtEl>
                                      </p:cBhvr>
                                    </p:animEffect>
                                  </p:childTnLst>
                                </p:cTn>
                              </p:par>
                              <p:par>
                                <p:cTn id="62" presetID="42" presetClass="path" presetSubtype="0" accel="50000" decel="50000" fill="hold" grpId="0" nodeType="withEffect">
                                  <p:stCondLst>
                                    <p:cond delay="0"/>
                                  </p:stCondLst>
                                  <p:childTnLst>
                                    <p:animMotion origin="layout" path="M 2.77778E-6 2.22222E-6 L -0.00052 0.60578 " pathEditMode="relative" rAng="0" ptsTypes="AA">
                                      <p:cBhvr>
                                        <p:cTn id="63" dur="2000" fill="hold"/>
                                        <p:tgtEl>
                                          <p:spTgt spid="64"/>
                                        </p:tgtEl>
                                        <p:attrNameLst>
                                          <p:attrName>ppt_x</p:attrName>
                                          <p:attrName>ppt_y</p:attrName>
                                        </p:attrNameLst>
                                      </p:cBhvr>
                                      <p:rCtr x="-35" y="30278"/>
                                    </p:animMotion>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65">
                                            <p:txEl>
                                              <p:pRg st="0" end="0"/>
                                            </p:txEl>
                                          </p:spTgt>
                                        </p:tgtEl>
                                        <p:attrNameLst>
                                          <p:attrName>style.visibility</p:attrName>
                                        </p:attrNameLst>
                                      </p:cBhvr>
                                      <p:to>
                                        <p:strVal val="visible"/>
                                      </p:to>
                                    </p:set>
                                    <p:animEffect transition="in" filter="fade">
                                      <p:cBhvr>
                                        <p:cTn id="68" dur="500"/>
                                        <p:tgtEl>
                                          <p:spTgt spid="65">
                                            <p:txEl>
                                              <p:pRg st="0" end="0"/>
                                            </p:txEl>
                                          </p:spTgt>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67"/>
                                        </p:tgtEl>
                                        <p:attrNameLst>
                                          <p:attrName>style.visibility</p:attrName>
                                        </p:attrNameLst>
                                      </p:cBhvr>
                                      <p:to>
                                        <p:strVal val="visible"/>
                                      </p:to>
                                    </p:set>
                                    <p:animEffect transition="in" filter="fade">
                                      <p:cBhvr>
                                        <p:cTn id="73" dur="500"/>
                                        <p:tgtEl>
                                          <p:spTgt spid="67"/>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nodeType="clickEffect">
                                  <p:stCondLst>
                                    <p:cond delay="0"/>
                                  </p:stCondLst>
                                  <p:childTnLst>
                                    <p:set>
                                      <p:cBhvr>
                                        <p:cTn id="77" dur="1" fill="hold">
                                          <p:stCondLst>
                                            <p:cond delay="0"/>
                                          </p:stCondLst>
                                        </p:cTn>
                                        <p:tgtEl>
                                          <p:spTgt spid="65">
                                            <p:txEl>
                                              <p:pRg st="2" end="2"/>
                                            </p:txEl>
                                          </p:spTgt>
                                        </p:tgtEl>
                                        <p:attrNameLst>
                                          <p:attrName>style.visibility</p:attrName>
                                        </p:attrNameLst>
                                      </p:cBhvr>
                                      <p:to>
                                        <p:strVal val="visible"/>
                                      </p:to>
                                    </p:set>
                                    <p:animEffect transition="in" filter="fade">
                                      <p:cBhvr>
                                        <p:cTn id="78" dur="500"/>
                                        <p:tgtEl>
                                          <p:spTgt spid="65">
                                            <p:txEl>
                                              <p:pRg st="2" end="2"/>
                                            </p:txEl>
                                          </p:spTgt>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nodeType="clickEffect">
                                  <p:stCondLst>
                                    <p:cond delay="0"/>
                                  </p:stCondLst>
                                  <p:childTnLst>
                                    <p:set>
                                      <p:cBhvr>
                                        <p:cTn id="82" dur="1" fill="hold">
                                          <p:stCondLst>
                                            <p:cond delay="0"/>
                                          </p:stCondLst>
                                        </p:cTn>
                                        <p:tgtEl>
                                          <p:spTgt spid="23"/>
                                        </p:tgtEl>
                                        <p:attrNameLst>
                                          <p:attrName>style.visibility</p:attrName>
                                        </p:attrNameLst>
                                      </p:cBhvr>
                                      <p:to>
                                        <p:strVal val="visible"/>
                                      </p:to>
                                    </p:set>
                                    <p:animEffect transition="in" filter="fade">
                                      <p:cBhvr>
                                        <p:cTn id="83" dur="500"/>
                                        <p:tgtEl>
                                          <p:spTgt spid="23"/>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grpId="0" nodeType="clickEffect">
                                  <p:stCondLst>
                                    <p:cond delay="0"/>
                                  </p:stCondLst>
                                  <p:childTnLst>
                                    <p:set>
                                      <p:cBhvr>
                                        <p:cTn id="87" dur="1" fill="hold">
                                          <p:stCondLst>
                                            <p:cond delay="0"/>
                                          </p:stCondLst>
                                        </p:cTn>
                                        <p:tgtEl>
                                          <p:spTgt spid="68"/>
                                        </p:tgtEl>
                                        <p:attrNameLst>
                                          <p:attrName>style.visibility</p:attrName>
                                        </p:attrNameLst>
                                      </p:cBhvr>
                                      <p:to>
                                        <p:strVal val="visible"/>
                                      </p:to>
                                    </p:set>
                                    <p:animEffect transition="in" filter="fade">
                                      <p:cBhvr>
                                        <p:cTn id="88" dur="500"/>
                                        <p:tgtEl>
                                          <p:spTgt spid="68"/>
                                        </p:tgtEl>
                                      </p:cBhvr>
                                    </p:animEffect>
                                  </p:childTnLst>
                                </p:cTn>
                              </p:par>
                            </p:childTnLst>
                          </p:cTn>
                        </p:par>
                      </p:childTnLst>
                    </p:cTn>
                  </p:par>
                  <p:par>
                    <p:cTn id="89" fill="hold">
                      <p:stCondLst>
                        <p:cond delay="indefinite"/>
                      </p:stCondLst>
                      <p:childTnLst>
                        <p:par>
                          <p:cTn id="90" fill="hold">
                            <p:stCondLst>
                              <p:cond delay="0"/>
                            </p:stCondLst>
                            <p:childTnLst>
                              <p:par>
                                <p:cTn id="91" presetID="10" presetClass="entr" presetSubtype="0" fill="hold" grpId="0" nodeType="clickEffect">
                                  <p:stCondLst>
                                    <p:cond delay="0"/>
                                  </p:stCondLst>
                                  <p:childTnLst>
                                    <p:set>
                                      <p:cBhvr>
                                        <p:cTn id="92" dur="1" fill="hold">
                                          <p:stCondLst>
                                            <p:cond delay="0"/>
                                          </p:stCondLst>
                                        </p:cTn>
                                        <p:tgtEl>
                                          <p:spTgt spid="69"/>
                                        </p:tgtEl>
                                        <p:attrNameLst>
                                          <p:attrName>style.visibility</p:attrName>
                                        </p:attrNameLst>
                                      </p:cBhvr>
                                      <p:to>
                                        <p:strVal val="visible"/>
                                      </p:to>
                                    </p:set>
                                    <p:animEffect transition="in" filter="fade">
                                      <p:cBhvr>
                                        <p:cTn id="93" dur="500"/>
                                        <p:tgtEl>
                                          <p:spTgt spid="69"/>
                                        </p:tgtEl>
                                      </p:cBhvr>
                                    </p:animEffect>
                                  </p:childTnLst>
                                </p:cTn>
                              </p:par>
                            </p:childTnLst>
                          </p:cTn>
                        </p:par>
                      </p:childTnLst>
                    </p:cTn>
                  </p:par>
                  <p:par>
                    <p:cTn id="94" fill="hold">
                      <p:stCondLst>
                        <p:cond delay="indefinite"/>
                      </p:stCondLst>
                      <p:childTnLst>
                        <p:par>
                          <p:cTn id="95" fill="hold">
                            <p:stCondLst>
                              <p:cond delay="0"/>
                            </p:stCondLst>
                            <p:childTnLst>
                              <p:par>
                                <p:cTn id="96" presetID="10" presetClass="entr" presetSubtype="0" fill="hold" nodeType="clickEffect">
                                  <p:stCondLst>
                                    <p:cond delay="0"/>
                                  </p:stCondLst>
                                  <p:childTnLst>
                                    <p:set>
                                      <p:cBhvr>
                                        <p:cTn id="97" dur="1" fill="hold">
                                          <p:stCondLst>
                                            <p:cond delay="0"/>
                                          </p:stCondLst>
                                        </p:cTn>
                                        <p:tgtEl>
                                          <p:spTgt spid="4"/>
                                        </p:tgtEl>
                                        <p:attrNameLst>
                                          <p:attrName>style.visibility</p:attrName>
                                        </p:attrNameLst>
                                      </p:cBhvr>
                                      <p:to>
                                        <p:strVal val="visible"/>
                                      </p:to>
                                    </p:set>
                                    <p:animEffect transition="in" filter="fade">
                                      <p:cBhvr>
                                        <p:cTn id="9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P spid="54" grpId="0"/>
      <p:bldP spid="55" grpId="0"/>
      <p:bldP spid="56" grpId="0"/>
      <p:bldP spid="58" grpId="0"/>
      <p:bldP spid="59" grpId="0"/>
      <p:bldP spid="61" grpId="0"/>
      <p:bldP spid="61" grpId="1"/>
      <p:bldP spid="62" grpId="0"/>
      <p:bldP spid="62" grpId="1"/>
      <p:bldP spid="64" grpId="0"/>
      <p:bldP spid="64" grpId="1"/>
      <p:bldP spid="68" grpId="0"/>
      <p:bldP spid="69" grpId="0" animBg="1"/>
      <p:bldP spid="21"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Do Now</a:t>
            </a:r>
          </a:p>
        </p:txBody>
      </p:sp>
      <p:sp>
        <p:nvSpPr>
          <p:cNvPr id="4" name="Rectangle 3"/>
          <p:cNvSpPr>
            <a:spLocks noChangeArrowheads="1"/>
          </p:cNvSpPr>
          <p:nvPr/>
        </p:nvSpPr>
        <p:spPr bwMode="auto">
          <a:xfrm>
            <a:off x="304800" y="1819275"/>
            <a:ext cx="8610600" cy="3893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a:lnSpc>
                <a:spcPct val="150000"/>
              </a:lnSpc>
            </a:pPr>
            <a:r>
              <a:rPr lang="en-US" sz="2400" i="1" dirty="0"/>
              <a:t>“According to the US Census Bureau, the average American household earned more than $45,000 in 2003 - more than 3x the poverty line that year. Does that mean only a small percentage of Americans were in poverty that year?”</a:t>
            </a:r>
            <a:endParaRPr lang="en-US" sz="2400" dirty="0"/>
          </a:p>
          <a:p>
            <a:pPr algn="r" eaLnBrk="1" hangingPunct="1">
              <a:lnSpc>
                <a:spcPct val="200000"/>
              </a:lnSpc>
              <a:spcAft>
                <a:spcPts val="1800"/>
              </a:spcAft>
              <a:buClr>
                <a:srgbClr val="4C4C4C"/>
              </a:buClr>
              <a:buSzTx/>
              <a:buNone/>
            </a:pPr>
            <a:endParaRPr lang="en-US" sz="2000" dirty="0">
              <a:latin typeface="Arial" charset="0"/>
              <a:ea typeface="Arial" charset="0"/>
              <a:cs typeface="Arial" charset="0"/>
            </a:endParaRPr>
          </a:p>
          <a:p>
            <a:pPr algn="r" eaLnBrk="1" hangingPunct="1">
              <a:lnSpc>
                <a:spcPct val="200000"/>
              </a:lnSpc>
              <a:spcAft>
                <a:spcPts val="1800"/>
              </a:spcAft>
              <a:buClr>
                <a:srgbClr val="4C4C4C"/>
              </a:buClr>
              <a:buSzTx/>
              <a:buNone/>
            </a:pPr>
            <a:r>
              <a:rPr lang="en-US" sz="2000" dirty="0" smtClean="0">
                <a:latin typeface="Arial" charset="0"/>
                <a:ea typeface="Arial" charset="0"/>
                <a:cs typeface="Arial" charset="0"/>
              </a:rPr>
              <a:t>Do you agree?</a:t>
            </a:r>
            <a:endParaRPr lang="en-US" sz="2000" dirty="0">
              <a:latin typeface="Arial" charset="0"/>
              <a:ea typeface="Arial" charset="0"/>
              <a:cs typeface="Arial" charset="0"/>
            </a:endParaRP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38410443"/>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Your dataset</a:t>
            </a:r>
            <a:endParaRPr lang="en-US" dirty="0"/>
          </a:p>
        </p:txBody>
      </p:sp>
      <p:sp>
        <p:nvSpPr>
          <p:cNvPr id="4" name="Rectangle 3"/>
          <p:cNvSpPr>
            <a:spLocks noChangeArrowheads="1"/>
          </p:cNvSpPr>
          <p:nvPr/>
        </p:nvSpPr>
        <p:spPr bwMode="auto">
          <a:xfrm>
            <a:off x="304800" y="1819275"/>
            <a:ext cx="8610600" cy="5894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a:lnSpc>
                <a:spcPct val="150000"/>
              </a:lnSpc>
            </a:pPr>
            <a:r>
              <a:rPr lang="en-US" sz="2400" dirty="0" smtClean="0"/>
              <a:t>Complete page 28</a:t>
            </a:r>
            <a:endParaRPr lang="en-US" sz="2000" dirty="0">
              <a:latin typeface="Arial" charset="0"/>
              <a:ea typeface="Arial" charset="0"/>
              <a:cs typeface="Arial" charset="0"/>
            </a:endParaRP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143127116"/>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Unit 5</a:t>
            </a:r>
          </a:p>
        </p:txBody>
      </p:sp>
    </p:spTree>
  </p:cSld>
  <p:clrMapOvr>
    <a:masterClrMapping/>
  </p:clrMapOvr>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Bar and Pie Charts</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819275"/>
            <a:ext cx="88392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Bef>
                <a:spcPts val="0"/>
              </a:spcBef>
              <a:spcAft>
                <a:spcPts val="1200"/>
              </a:spcAft>
              <a:buClr>
                <a:srgbClr val="4C4C4C"/>
              </a:buClr>
              <a:buSzTx/>
            </a:pPr>
            <a:r>
              <a:rPr lang="en-US" sz="2400" dirty="0">
                <a:latin typeface="Arial" panose="020B0604020202020204" pitchFamily="34" charset="0"/>
                <a:cs typeface="Arial" panose="020B0604020202020204" pitchFamily="34" charset="0"/>
              </a:rPr>
              <a:t>Open the </a:t>
            </a:r>
            <a:r>
              <a:rPr lang="en-US" sz="2400" dirty="0">
                <a:latin typeface="Arial" panose="020B0604020202020204" pitchFamily="34" charset="0"/>
                <a:cs typeface="Arial" panose="020B0604020202020204" pitchFamily="34" charset="0"/>
                <a:hlinkClick r:id="rId2"/>
              </a:rPr>
              <a:t>Animals w/Functions Starter </a:t>
            </a:r>
            <a:r>
              <a:rPr lang="en-US" sz="2400" dirty="0" smtClean="0">
                <a:latin typeface="Arial" panose="020B0604020202020204" pitchFamily="34" charset="0"/>
                <a:cs typeface="Arial" panose="020B0604020202020204" pitchFamily="34" charset="0"/>
                <a:hlinkClick r:id="rId2"/>
              </a:rPr>
              <a:t>File</a:t>
            </a:r>
            <a:endParaRPr lang="en-US" sz="2400" dirty="0">
              <a:latin typeface="Arial" charset="0"/>
              <a:ea typeface="Arial" charset="0"/>
              <a:cs typeface="Arial" charset="0"/>
            </a:endParaRP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
        <p:nvSpPr>
          <p:cNvPr id="5" name="TextBox 4">
            <a:extLst>
              <a:ext uri="{FF2B5EF4-FFF2-40B4-BE49-F238E27FC236}">
                <a16:creationId xmlns:a16="http://schemas.microsoft.com/office/drawing/2014/main" xmlns="" id="{23786C46-A1E4-4073-B9E9-2D61A04F5B37}"/>
              </a:ext>
            </a:extLst>
          </p:cNvPr>
          <p:cNvSpPr txBox="1"/>
          <p:nvPr/>
        </p:nvSpPr>
        <p:spPr>
          <a:xfrm>
            <a:off x="76200" y="2451525"/>
            <a:ext cx="8915400" cy="1015663"/>
          </a:xfrm>
          <a:prstGeom prst="rect">
            <a:avLst/>
          </a:prstGeom>
          <a:noFill/>
        </p:spPr>
        <p:txBody>
          <a:bodyPr wrap="square" rtlCol="0">
            <a:spAutoFit/>
          </a:bodyPr>
          <a:lstStyle/>
          <a:p>
            <a:pPr algn="ctr"/>
            <a:r>
              <a:rPr lang="en-US" sz="2000" spc="-100" dirty="0" smtClean="0">
                <a:solidFill>
                  <a:schemeClr val="accent1"/>
                </a:solidFill>
                <a:latin typeface="Courier New" charset="0"/>
                <a:ea typeface="Courier New" charset="0"/>
                <a:cs typeface="Courier New" charset="0"/>
              </a:rPr>
              <a:t>bar-chart </a:t>
            </a:r>
            <a:r>
              <a:rPr lang="en-US" sz="2000" spc="-600" dirty="0">
                <a:solidFill>
                  <a:schemeClr val="accent1"/>
                </a:solidFill>
                <a:latin typeface="Courier New" charset="0"/>
                <a:ea typeface="Courier New" charset="0"/>
                <a:cs typeface="Courier New" charset="0"/>
              </a:rPr>
              <a:t>::</a:t>
            </a:r>
            <a:r>
              <a:rPr lang="en-US" sz="2000" spc="-100" dirty="0">
                <a:solidFill>
                  <a:schemeClr val="accent1"/>
                </a:solidFill>
                <a:latin typeface="Courier New" charset="0"/>
                <a:ea typeface="Courier New" charset="0"/>
                <a:cs typeface="Courier New" charset="0"/>
              </a:rPr>
              <a:t> (t </a:t>
            </a:r>
            <a:r>
              <a:rPr lang="en-US" sz="2000" spc="-600" dirty="0">
                <a:solidFill>
                  <a:schemeClr val="accent1"/>
                </a:solidFill>
                <a:latin typeface="Courier New" charset="0"/>
                <a:ea typeface="Courier New" charset="0"/>
                <a:cs typeface="Courier New" charset="0"/>
              </a:rPr>
              <a:t>::</a:t>
            </a:r>
            <a:r>
              <a:rPr lang="en-US" sz="2000" spc="-100" dirty="0">
                <a:solidFill>
                  <a:schemeClr val="accent1"/>
                </a:solidFill>
                <a:latin typeface="Courier New" charset="0"/>
                <a:ea typeface="Courier New" charset="0"/>
                <a:cs typeface="Courier New" charset="0"/>
              </a:rPr>
              <a:t> Table, labels </a:t>
            </a:r>
            <a:r>
              <a:rPr lang="en-US" sz="2000" spc="-600" dirty="0">
                <a:solidFill>
                  <a:schemeClr val="accent1"/>
                </a:solidFill>
                <a:latin typeface="Courier New" charset="0"/>
                <a:ea typeface="Courier New" charset="0"/>
                <a:cs typeface="Courier New" charset="0"/>
              </a:rPr>
              <a:t>::</a:t>
            </a:r>
            <a:r>
              <a:rPr lang="en-US" sz="2000" spc="-100" dirty="0">
                <a:solidFill>
                  <a:schemeClr val="accent1"/>
                </a:solidFill>
                <a:latin typeface="Courier New" charset="0"/>
                <a:ea typeface="Courier New" charset="0"/>
                <a:cs typeface="Courier New" charset="0"/>
              </a:rPr>
              <a:t> </a:t>
            </a:r>
            <a:r>
              <a:rPr lang="en-US" sz="2000" spc="-100" dirty="0" err="1">
                <a:solidFill>
                  <a:schemeClr val="accent1"/>
                </a:solidFill>
                <a:latin typeface="Courier New" charset="0"/>
                <a:ea typeface="Courier New" charset="0"/>
                <a:cs typeface="Courier New" charset="0"/>
              </a:rPr>
              <a:t>Str</a:t>
            </a:r>
            <a:r>
              <a:rPr lang="en-US" sz="2000" spc="-100" dirty="0">
                <a:solidFill>
                  <a:schemeClr val="accent1"/>
                </a:solidFill>
                <a:latin typeface="Courier New" charset="0"/>
                <a:ea typeface="Courier New" charset="0"/>
                <a:cs typeface="Courier New" charset="0"/>
              </a:rPr>
              <a:t>, values: </a:t>
            </a:r>
            <a:r>
              <a:rPr lang="en-US" sz="2000" spc="-100" dirty="0" err="1">
                <a:solidFill>
                  <a:schemeClr val="accent1"/>
                </a:solidFill>
                <a:latin typeface="Courier New" charset="0"/>
                <a:ea typeface="Courier New" charset="0"/>
                <a:cs typeface="Courier New" charset="0"/>
              </a:rPr>
              <a:t>Str</a:t>
            </a:r>
            <a:r>
              <a:rPr lang="en-US" sz="2000" spc="-100" dirty="0">
                <a:solidFill>
                  <a:schemeClr val="accent1"/>
                </a:solidFill>
                <a:latin typeface="Courier New" charset="0"/>
                <a:ea typeface="Courier New" charset="0"/>
                <a:cs typeface="Courier New" charset="0"/>
              </a:rPr>
              <a:t>) </a:t>
            </a:r>
            <a:r>
              <a:rPr lang="en-US" sz="2000" spc="-100" dirty="0">
                <a:solidFill>
                  <a:schemeClr val="accent1"/>
                </a:solidFill>
                <a:latin typeface="Courier New" charset="0"/>
                <a:ea typeface="Courier New" charset="0"/>
                <a:cs typeface="Courier New" charset="0"/>
                <a:sym typeface="Wingdings"/>
              </a:rPr>
              <a:t> </a:t>
            </a:r>
            <a:r>
              <a:rPr lang="en-US" sz="2000" spc="-100" dirty="0">
                <a:solidFill>
                  <a:schemeClr val="accent1"/>
                </a:solidFill>
                <a:latin typeface="Courier New" charset="0"/>
                <a:ea typeface="Courier New" charset="0"/>
                <a:cs typeface="Courier New" charset="0"/>
              </a:rPr>
              <a:t>Image</a:t>
            </a:r>
          </a:p>
          <a:p>
            <a:pPr algn="ctr"/>
            <a:endParaRPr lang="en-US" sz="2000" dirty="0" smtClean="0">
              <a:solidFill>
                <a:schemeClr val="accent1"/>
              </a:solidFill>
              <a:latin typeface="Courier New" charset="0"/>
              <a:ea typeface="Courier New" charset="0"/>
              <a:cs typeface="Courier New" charset="0"/>
            </a:endParaRPr>
          </a:p>
          <a:p>
            <a:pPr algn="ctr"/>
            <a:r>
              <a:rPr lang="en-US" sz="2000" spc="-100" dirty="0" smtClean="0">
                <a:solidFill>
                  <a:schemeClr val="accent1"/>
                </a:solidFill>
                <a:latin typeface="Courier New" charset="0"/>
                <a:ea typeface="Courier New" charset="0"/>
                <a:cs typeface="Courier New" charset="0"/>
              </a:rPr>
              <a:t>pie-chart </a:t>
            </a:r>
            <a:r>
              <a:rPr lang="en-US" sz="2000" spc="-600" dirty="0">
                <a:solidFill>
                  <a:schemeClr val="accent1"/>
                </a:solidFill>
                <a:latin typeface="Courier New" charset="0"/>
                <a:ea typeface="Courier New" charset="0"/>
                <a:cs typeface="Courier New" charset="0"/>
              </a:rPr>
              <a:t>::</a:t>
            </a:r>
            <a:r>
              <a:rPr lang="en-US" sz="2000" spc="-100" dirty="0" smtClean="0">
                <a:solidFill>
                  <a:schemeClr val="accent1"/>
                </a:solidFill>
                <a:latin typeface="Courier New" charset="0"/>
                <a:ea typeface="Courier New" charset="0"/>
                <a:cs typeface="Courier New" charset="0"/>
              </a:rPr>
              <a:t> (t </a:t>
            </a:r>
            <a:r>
              <a:rPr lang="en-US" sz="2000" spc="-600" dirty="0" smtClean="0">
                <a:solidFill>
                  <a:schemeClr val="accent1"/>
                </a:solidFill>
                <a:latin typeface="Courier New" charset="0"/>
                <a:ea typeface="Courier New" charset="0"/>
                <a:cs typeface="Courier New" charset="0"/>
              </a:rPr>
              <a:t>::</a:t>
            </a:r>
            <a:r>
              <a:rPr lang="en-US" sz="2000" spc="-100" dirty="0" smtClean="0">
                <a:solidFill>
                  <a:schemeClr val="accent1"/>
                </a:solidFill>
                <a:latin typeface="Courier New" charset="0"/>
                <a:ea typeface="Courier New" charset="0"/>
                <a:cs typeface="Courier New" charset="0"/>
              </a:rPr>
              <a:t> Table, labels </a:t>
            </a:r>
            <a:r>
              <a:rPr lang="en-US" sz="2000" spc="-600" dirty="0">
                <a:solidFill>
                  <a:schemeClr val="accent1"/>
                </a:solidFill>
                <a:latin typeface="Courier New" charset="0"/>
                <a:ea typeface="Courier New" charset="0"/>
                <a:cs typeface="Courier New" charset="0"/>
              </a:rPr>
              <a:t>::</a:t>
            </a:r>
            <a:r>
              <a:rPr lang="en-US" sz="2000" spc="-100" dirty="0" smtClean="0">
                <a:solidFill>
                  <a:schemeClr val="accent1"/>
                </a:solidFill>
                <a:latin typeface="Courier New" charset="0"/>
                <a:ea typeface="Courier New" charset="0"/>
                <a:cs typeface="Courier New" charset="0"/>
              </a:rPr>
              <a:t> </a:t>
            </a:r>
            <a:r>
              <a:rPr lang="en-US" sz="2000" spc="-100" dirty="0" err="1" smtClean="0">
                <a:solidFill>
                  <a:schemeClr val="accent1"/>
                </a:solidFill>
                <a:latin typeface="Courier New" charset="0"/>
                <a:ea typeface="Courier New" charset="0"/>
                <a:cs typeface="Courier New" charset="0"/>
              </a:rPr>
              <a:t>Str</a:t>
            </a:r>
            <a:r>
              <a:rPr lang="en-US" sz="2000" spc="-100" dirty="0" smtClean="0">
                <a:solidFill>
                  <a:schemeClr val="accent1"/>
                </a:solidFill>
                <a:latin typeface="Courier New" charset="0"/>
                <a:ea typeface="Courier New" charset="0"/>
                <a:cs typeface="Courier New" charset="0"/>
              </a:rPr>
              <a:t>, values: </a:t>
            </a:r>
            <a:r>
              <a:rPr lang="en-US" sz="2000" spc="-100" dirty="0" err="1" smtClean="0">
                <a:solidFill>
                  <a:schemeClr val="accent1"/>
                </a:solidFill>
                <a:latin typeface="Courier New" charset="0"/>
                <a:ea typeface="Courier New" charset="0"/>
                <a:cs typeface="Courier New" charset="0"/>
              </a:rPr>
              <a:t>Str</a:t>
            </a:r>
            <a:r>
              <a:rPr lang="en-US" sz="2000" spc="-100" dirty="0" smtClean="0">
                <a:solidFill>
                  <a:schemeClr val="accent1"/>
                </a:solidFill>
                <a:latin typeface="Courier New" charset="0"/>
                <a:ea typeface="Courier New" charset="0"/>
                <a:cs typeface="Courier New" charset="0"/>
              </a:rPr>
              <a:t>) </a:t>
            </a:r>
            <a:r>
              <a:rPr lang="en-US" sz="2000" spc="-100" dirty="0" smtClean="0">
                <a:solidFill>
                  <a:schemeClr val="accent1"/>
                </a:solidFill>
                <a:latin typeface="Courier New" charset="0"/>
                <a:ea typeface="Courier New" charset="0"/>
                <a:cs typeface="Courier New" charset="0"/>
                <a:sym typeface="Wingdings"/>
              </a:rPr>
              <a:t> </a:t>
            </a:r>
            <a:r>
              <a:rPr lang="en-US" sz="2000" spc="-100" dirty="0" smtClean="0">
                <a:solidFill>
                  <a:schemeClr val="accent1"/>
                </a:solidFill>
                <a:latin typeface="Courier New" charset="0"/>
                <a:ea typeface="Courier New" charset="0"/>
                <a:cs typeface="Courier New" charset="0"/>
              </a:rPr>
              <a:t>Image</a:t>
            </a:r>
            <a:endParaRPr lang="en-US" sz="2000" spc="-100" dirty="0">
              <a:solidFill>
                <a:schemeClr val="accent1"/>
              </a:solidFill>
              <a:latin typeface="Courier New" charset="0"/>
              <a:ea typeface="Courier New" charset="0"/>
              <a:cs typeface="Courier New" charset="0"/>
            </a:endParaRPr>
          </a:p>
        </p:txBody>
      </p:sp>
      <p:sp>
        <p:nvSpPr>
          <p:cNvPr id="6" name="Rectangle 5"/>
          <p:cNvSpPr/>
          <p:nvPr/>
        </p:nvSpPr>
        <p:spPr>
          <a:xfrm>
            <a:off x="961132" y="3894265"/>
            <a:ext cx="7374135" cy="461665"/>
          </a:xfrm>
          <a:prstGeom prst="rect">
            <a:avLst/>
          </a:prstGeom>
        </p:spPr>
        <p:txBody>
          <a:bodyPr wrap="none">
            <a:spAutoFit/>
          </a:bodyPr>
          <a:lstStyle/>
          <a:p>
            <a:r>
              <a:rPr lang="en-US" dirty="0">
                <a:solidFill>
                  <a:srgbClr val="555555"/>
                </a:solidFill>
                <a:latin typeface="Courier New" charset="0"/>
                <a:ea typeface="Courier New" charset="0"/>
                <a:cs typeface="Courier New" charset="0"/>
              </a:rPr>
              <a:t>p</a:t>
            </a:r>
            <a:r>
              <a:rPr lang="en-US" dirty="0" smtClean="0">
                <a:solidFill>
                  <a:srgbClr val="555555"/>
                </a:solidFill>
                <a:latin typeface="Courier New" charset="0"/>
                <a:ea typeface="Courier New" charset="0"/>
                <a:cs typeface="Courier New" charset="0"/>
              </a:rPr>
              <a:t>ie-chart(</a:t>
            </a:r>
            <a:r>
              <a:rPr lang="en-US" dirty="0" smtClean="0">
                <a:solidFill>
                  <a:srgbClr val="4D5966"/>
                </a:solidFill>
                <a:latin typeface="Courier New" charset="0"/>
                <a:ea typeface="Courier New" charset="0"/>
                <a:cs typeface="Courier New" charset="0"/>
              </a:rPr>
              <a:t>animals-table</a:t>
            </a:r>
            <a:r>
              <a:rPr lang="en-US" dirty="0">
                <a:solidFill>
                  <a:srgbClr val="555555"/>
                </a:solidFill>
                <a:latin typeface="Courier New" charset="0"/>
                <a:ea typeface="Courier New" charset="0"/>
                <a:cs typeface="Courier New" charset="0"/>
              </a:rPr>
              <a:t>,</a:t>
            </a:r>
            <a:r>
              <a:rPr lang="en-US" dirty="0">
                <a:solidFill>
                  <a:srgbClr val="666666"/>
                </a:solidFill>
                <a:latin typeface="Courier New" charset="0"/>
                <a:ea typeface="Courier New" charset="0"/>
                <a:cs typeface="Courier New" charset="0"/>
              </a:rPr>
              <a:t> </a:t>
            </a:r>
            <a:r>
              <a:rPr lang="en-US" dirty="0">
                <a:solidFill>
                  <a:srgbClr val="228B22"/>
                </a:solidFill>
                <a:latin typeface="Courier New" charset="0"/>
                <a:ea typeface="Courier New" charset="0"/>
                <a:cs typeface="Courier New" charset="0"/>
              </a:rPr>
              <a:t>"name"</a:t>
            </a:r>
            <a:r>
              <a:rPr lang="en-US" dirty="0">
                <a:solidFill>
                  <a:srgbClr val="555555"/>
                </a:solidFill>
                <a:latin typeface="Courier New" charset="0"/>
                <a:ea typeface="Courier New" charset="0"/>
                <a:cs typeface="Courier New" charset="0"/>
              </a:rPr>
              <a:t>,</a:t>
            </a:r>
            <a:r>
              <a:rPr lang="en-US" dirty="0">
                <a:solidFill>
                  <a:srgbClr val="666666"/>
                </a:solidFill>
                <a:latin typeface="Courier New" charset="0"/>
                <a:ea typeface="Courier New" charset="0"/>
                <a:cs typeface="Courier New" charset="0"/>
              </a:rPr>
              <a:t> </a:t>
            </a:r>
            <a:r>
              <a:rPr lang="en-US" dirty="0">
                <a:solidFill>
                  <a:srgbClr val="228B22"/>
                </a:solidFill>
                <a:latin typeface="Courier New" charset="0"/>
                <a:ea typeface="Courier New" charset="0"/>
                <a:cs typeface="Courier New" charset="0"/>
              </a:rPr>
              <a:t>"age"</a:t>
            </a:r>
            <a:r>
              <a:rPr lang="en-US" dirty="0">
                <a:solidFill>
                  <a:srgbClr val="555555"/>
                </a:solidFill>
                <a:latin typeface="Courier New" charset="0"/>
                <a:ea typeface="Courier New" charset="0"/>
                <a:cs typeface="Courier New" charset="0"/>
              </a:rPr>
              <a:t>)</a:t>
            </a:r>
            <a:endParaRPr lang="en-US" dirty="0">
              <a:latin typeface="Courier New" charset="0"/>
              <a:ea typeface="Courier New" charset="0"/>
              <a:cs typeface="Courier New" charset="0"/>
            </a:endParaRPr>
          </a:p>
        </p:txBody>
      </p:sp>
      <p:sp>
        <p:nvSpPr>
          <p:cNvPr id="8" name="Rectangle 7"/>
          <p:cNvSpPr>
            <a:spLocks noChangeArrowheads="1"/>
          </p:cNvSpPr>
          <p:nvPr/>
        </p:nvSpPr>
        <p:spPr bwMode="auto">
          <a:xfrm>
            <a:off x="304800" y="4781631"/>
            <a:ext cx="8839200" cy="984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Bef>
                <a:spcPts val="0"/>
              </a:spcBef>
              <a:spcAft>
                <a:spcPts val="1200"/>
              </a:spcAft>
              <a:buClr>
                <a:srgbClr val="4C4C4C"/>
              </a:buClr>
              <a:buSzTx/>
            </a:pPr>
            <a:r>
              <a:rPr lang="en-US" sz="2400" dirty="0" smtClean="0">
                <a:latin typeface="Arial" panose="020B0604020202020204" pitchFamily="34" charset="0"/>
                <a:cs typeface="Arial" panose="020B0604020202020204" pitchFamily="34" charset="0"/>
              </a:rPr>
              <a:t>Interactive charts!</a:t>
            </a:r>
          </a:p>
          <a:p>
            <a:pPr marL="342900" indent="-342900" eaLnBrk="1" hangingPunct="1">
              <a:spcBef>
                <a:spcPts val="0"/>
              </a:spcBef>
              <a:spcAft>
                <a:spcPts val="1200"/>
              </a:spcAft>
              <a:buClr>
                <a:srgbClr val="4C4C4C"/>
              </a:buClr>
              <a:buSzTx/>
            </a:pPr>
            <a:r>
              <a:rPr lang="en-US" sz="2400" dirty="0" smtClean="0">
                <a:latin typeface="Arial" panose="020B0604020202020204" pitchFamily="34" charset="0"/>
                <a:ea typeface="Arial" charset="0"/>
                <a:cs typeface="Arial" panose="020B0604020202020204" pitchFamily="34" charset="0"/>
              </a:rPr>
              <a:t>Turn to page 33, and write the Contract and Purpose</a:t>
            </a:r>
            <a:endParaRPr lang="en-US" sz="2400" dirty="0">
              <a:latin typeface="Arial" charset="0"/>
              <a:ea typeface="Arial" charset="0"/>
              <a:cs typeface="Arial" charset="0"/>
            </a:endParaRPr>
          </a:p>
        </p:txBody>
      </p:sp>
    </p:spTree>
    <p:extLst>
      <p:ext uri="{BB962C8B-B14F-4D97-AF65-F5344CB8AC3E}">
        <p14:creationId xmlns:p14="http://schemas.microsoft.com/office/powerpoint/2010/main" val="130441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xEl>
                                              <p:pRg st="0" end="0"/>
                                            </p:txEl>
                                          </p:spTgt>
                                        </p:tgtEl>
                                        <p:attrNameLst>
                                          <p:attrName>style.visibility</p:attrName>
                                        </p:attrNameLst>
                                      </p:cBhvr>
                                      <p:to>
                                        <p:strVal val="visible"/>
                                      </p:to>
                                    </p:set>
                                    <p:animEffect transition="in" filter="fade">
                                      <p:cBhvr>
                                        <p:cTn id="22" dur="500"/>
                                        <p:tgtEl>
                                          <p:spTgt spid="8">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xEl>
                                              <p:pRg st="1" end="1"/>
                                            </p:txEl>
                                          </p:spTgt>
                                        </p:tgtEl>
                                        <p:attrNameLst>
                                          <p:attrName>style.visibility</p:attrName>
                                        </p:attrNameLst>
                                      </p:cBhvr>
                                      <p:to>
                                        <p:strVal val="visible"/>
                                      </p:to>
                                    </p:set>
                                    <p:animEffect transition="in" filter="fade">
                                      <p:cBhvr>
                                        <p:cTn id="27" dur="500"/>
                                        <p:tgtEl>
                                          <p:spTgt spid="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5" grpId="0"/>
      <p:bldP spid="6" grpId="0"/>
      <p:bldP spid="8" grpId="0"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smtClean="0"/>
              <a:t>Making Good Sample Tables</a:t>
            </a:r>
            <a:endParaRPr lang="en-US" i="1" dirty="0">
              <a:latin typeface="Courier New" charset="0"/>
              <a:ea typeface="Courier New" charset="0"/>
              <a:cs typeface="Courier New" charset="0"/>
            </a:endParaRPr>
          </a:p>
        </p:txBody>
      </p:sp>
      <p:sp>
        <p:nvSpPr>
          <p:cNvPr id="4" name="Rectangle 3"/>
          <p:cNvSpPr>
            <a:spLocks noChangeArrowheads="1"/>
          </p:cNvSpPr>
          <p:nvPr/>
        </p:nvSpPr>
        <p:spPr bwMode="auto">
          <a:xfrm>
            <a:off x="271849" y="1737140"/>
            <a:ext cx="7543800" cy="44350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457200" indent="-457200" eaLnBrk="1" hangingPunct="1">
              <a:spcAft>
                <a:spcPts val="1800"/>
              </a:spcAft>
              <a:buClr>
                <a:srgbClr val="4C4C4C"/>
              </a:buClr>
              <a:buSzTx/>
            </a:pPr>
            <a:r>
              <a:rPr lang="en-US" sz="2200" dirty="0">
                <a:latin typeface="Arial" charset="0"/>
                <a:ea typeface="Arial" charset="0"/>
                <a:cs typeface="Arial" charset="0"/>
              </a:rPr>
              <a:t>Up to now, every Table Plan you’ve seen has included pre-written </a:t>
            </a:r>
            <a:r>
              <a:rPr lang="en-US" sz="2200" dirty="0" smtClean="0">
                <a:latin typeface="Arial" charset="0"/>
                <a:ea typeface="Arial" charset="0"/>
                <a:cs typeface="Arial" charset="0"/>
              </a:rPr>
              <a:t>Sample tables</a:t>
            </a:r>
            <a:r>
              <a:rPr lang="en-US" sz="2200" dirty="0">
                <a:latin typeface="Arial" charset="0"/>
                <a:ea typeface="Arial" charset="0"/>
                <a:cs typeface="Arial" charset="0"/>
              </a:rPr>
              <a:t>. Why?</a:t>
            </a:r>
          </a:p>
          <a:p>
            <a:pPr marL="457200" indent="-457200" eaLnBrk="1" hangingPunct="1">
              <a:spcAft>
                <a:spcPts val="1800"/>
              </a:spcAft>
              <a:buClr>
                <a:srgbClr val="4C4C4C"/>
              </a:buClr>
              <a:buSzTx/>
            </a:pPr>
            <a:r>
              <a:rPr lang="en-US" sz="2200" dirty="0">
                <a:latin typeface="Arial" charset="0"/>
                <a:ea typeface="Arial" charset="0"/>
                <a:cs typeface="Arial" charset="0"/>
              </a:rPr>
              <a:t>Now it’s time for you to start choose these tables yourself! A good </a:t>
            </a:r>
            <a:r>
              <a:rPr lang="en-US" sz="2200" dirty="0" smtClean="0">
                <a:latin typeface="Arial" charset="0"/>
                <a:ea typeface="Arial" charset="0"/>
                <a:cs typeface="Arial" charset="0"/>
              </a:rPr>
              <a:t>sample table </a:t>
            </a:r>
            <a:r>
              <a:rPr lang="en-US" sz="2200" dirty="0">
                <a:latin typeface="Arial" charset="0"/>
                <a:ea typeface="Arial" charset="0"/>
                <a:cs typeface="Arial" charset="0"/>
              </a:rPr>
              <a:t>has several qualities:</a:t>
            </a:r>
          </a:p>
          <a:p>
            <a:pPr marL="1200150" lvl="1" indent="-457200" eaLnBrk="1" hangingPunct="1">
              <a:spcAft>
                <a:spcPts val="600"/>
              </a:spcAft>
              <a:buClr>
                <a:srgbClr val="4C4C4C"/>
              </a:buClr>
              <a:buSzTx/>
            </a:pPr>
            <a:r>
              <a:rPr lang="en-US" sz="1600" dirty="0">
                <a:latin typeface="Arial" charset="0"/>
                <a:ea typeface="Arial" charset="0"/>
                <a:cs typeface="Arial" charset="0"/>
              </a:rPr>
              <a:t>Includes all </a:t>
            </a:r>
            <a:r>
              <a:rPr lang="en-US" sz="1600" u="sng" dirty="0">
                <a:latin typeface="Arial" charset="0"/>
                <a:ea typeface="Arial" charset="0"/>
                <a:cs typeface="Arial" charset="0"/>
              </a:rPr>
              <a:t>relevant </a:t>
            </a:r>
            <a:r>
              <a:rPr lang="en-US" sz="1600" dirty="0">
                <a:latin typeface="Arial" charset="0"/>
                <a:ea typeface="Arial" charset="0"/>
                <a:cs typeface="Arial" charset="0"/>
              </a:rPr>
              <a:t>columns</a:t>
            </a:r>
          </a:p>
          <a:p>
            <a:pPr marL="1200150" lvl="1" indent="-457200" eaLnBrk="1" hangingPunct="1">
              <a:spcAft>
                <a:spcPts val="600"/>
              </a:spcAft>
              <a:buClr>
                <a:srgbClr val="4C4C4C"/>
              </a:buClr>
              <a:buSzTx/>
            </a:pPr>
            <a:r>
              <a:rPr lang="en-US" sz="1600" dirty="0">
                <a:latin typeface="Arial" charset="0"/>
                <a:ea typeface="Arial" charset="0"/>
                <a:cs typeface="Arial" charset="0"/>
              </a:rPr>
              <a:t>Includes rows that will be </a:t>
            </a:r>
            <a:r>
              <a:rPr lang="en-US" sz="1600" dirty="0" smtClean="0">
                <a:latin typeface="Arial" charset="0"/>
                <a:ea typeface="Arial" charset="0"/>
                <a:cs typeface="Arial" charset="0"/>
              </a:rPr>
              <a:t>filtered (both </a:t>
            </a:r>
            <a:r>
              <a:rPr lang="en-US" sz="1600" dirty="0">
                <a:latin typeface="Arial" charset="0"/>
                <a:ea typeface="Arial" charset="0"/>
                <a:cs typeface="Arial" charset="0"/>
              </a:rPr>
              <a:t>true and false)</a:t>
            </a:r>
          </a:p>
          <a:p>
            <a:pPr marL="1200150" lvl="1" indent="-457200" eaLnBrk="1" hangingPunct="1">
              <a:spcAft>
                <a:spcPts val="600"/>
              </a:spcAft>
              <a:buClr>
                <a:srgbClr val="4C4C4C"/>
              </a:buClr>
              <a:buSzTx/>
            </a:pPr>
            <a:r>
              <a:rPr lang="en-US" sz="1600" dirty="0">
                <a:latin typeface="Arial" charset="0"/>
                <a:ea typeface="Arial" charset="0"/>
                <a:cs typeface="Arial" charset="0"/>
              </a:rPr>
              <a:t>Includes enough rows to show random ordering</a:t>
            </a:r>
          </a:p>
          <a:p>
            <a:pPr marL="1200150" lvl="1" indent="-457200" eaLnBrk="1" hangingPunct="1">
              <a:spcAft>
                <a:spcPts val="600"/>
              </a:spcAft>
              <a:buClr>
                <a:srgbClr val="4C4C4C"/>
              </a:buClr>
              <a:buSzTx/>
            </a:pPr>
            <a:r>
              <a:rPr lang="en-US" sz="1600" dirty="0">
                <a:latin typeface="Arial" charset="0"/>
                <a:ea typeface="Arial" charset="0"/>
                <a:cs typeface="Arial" charset="0"/>
              </a:rPr>
              <a:t>Is properly representative of the entire dataset</a:t>
            </a:r>
          </a:p>
          <a:p>
            <a:pPr marL="457200" indent="-457200" eaLnBrk="1" hangingPunct="1">
              <a:spcAft>
                <a:spcPts val="1800"/>
              </a:spcAft>
              <a:buClr>
                <a:srgbClr val="4C4C4C"/>
              </a:buClr>
              <a:buSzTx/>
            </a:pPr>
            <a:r>
              <a:rPr lang="en-US" sz="2000" dirty="0">
                <a:latin typeface="Arial" charset="0"/>
                <a:ea typeface="Arial" charset="0"/>
                <a:cs typeface="Arial" charset="0"/>
              </a:rPr>
              <a:t>The Austerity Problem</a:t>
            </a:r>
          </a:p>
          <a:p>
            <a:pPr marL="457200" indent="-457200" eaLnBrk="1" hangingPunct="1">
              <a:spcAft>
                <a:spcPts val="1800"/>
              </a:spcAft>
              <a:buClr>
                <a:srgbClr val="4C4C4C"/>
              </a:buClr>
              <a:buSzTx/>
            </a:pPr>
            <a:r>
              <a:rPr lang="en-US" sz="2000" dirty="0">
                <a:latin typeface="Arial" charset="0"/>
                <a:ea typeface="Arial" charset="0"/>
                <a:cs typeface="Arial" charset="0"/>
              </a:rPr>
              <a:t>Turn to Page </a:t>
            </a:r>
            <a:r>
              <a:rPr lang="en-US" sz="2000" dirty="0" smtClean="0">
                <a:latin typeface="Arial" charset="0"/>
                <a:ea typeface="Arial" charset="0"/>
                <a:cs typeface="Arial" charset="0"/>
              </a:rPr>
              <a:t>34</a:t>
            </a:r>
            <a:endParaRPr lang="en-US" sz="2000" dirty="0">
              <a:latin typeface="Arial" charset="0"/>
              <a:ea typeface="Arial" charset="0"/>
              <a:cs typeface="Arial" charset="0"/>
            </a:endParaRPr>
          </a:p>
        </p:txBody>
      </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757060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Effect transition="in" filter="fade">
                                      <p:cBhvr>
                                        <p:cTn id="37" dur="500"/>
                                        <p:tgtEl>
                                          <p:spTgt spid="4">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4">
                                            <p:txEl>
                                              <p:pRg st="7" end="7"/>
                                            </p:txEl>
                                          </p:spTgt>
                                        </p:tgtEl>
                                        <p:attrNameLst>
                                          <p:attrName>style.visibility</p:attrName>
                                        </p:attrNameLst>
                                      </p:cBhvr>
                                      <p:to>
                                        <p:strVal val="visible"/>
                                      </p:to>
                                    </p:set>
                                    <p:animEffect transition="in" filter="fade">
                                      <p:cBhvr>
                                        <p:cTn id="42" dur="5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bldLvl="2"/>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smtClean="0"/>
              <a:t>Your dataset</a:t>
            </a:r>
            <a:endParaRPr lang="en-US" i="1" dirty="0">
              <a:latin typeface="Courier New" charset="0"/>
              <a:ea typeface="Courier New" charset="0"/>
              <a:cs typeface="Courier New" charset="0"/>
            </a:endParaRPr>
          </a:p>
        </p:txBody>
      </p:sp>
      <p:sp>
        <p:nvSpPr>
          <p:cNvPr id="4" name="Rectangle 3"/>
          <p:cNvSpPr>
            <a:spLocks noChangeArrowheads="1"/>
          </p:cNvSpPr>
          <p:nvPr/>
        </p:nvSpPr>
        <p:spPr bwMode="auto">
          <a:xfrm>
            <a:off x="271849" y="1737140"/>
            <a:ext cx="7543800" cy="37087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457200" indent="-457200" eaLnBrk="1" hangingPunct="1">
              <a:spcAft>
                <a:spcPts val="1800"/>
              </a:spcAft>
              <a:buClr>
                <a:srgbClr val="4C4C4C"/>
              </a:buClr>
              <a:buSzTx/>
            </a:pPr>
            <a:r>
              <a:rPr lang="en-US" sz="2000" dirty="0" smtClean="0">
                <a:latin typeface="Arial" charset="0"/>
                <a:ea typeface="Arial" charset="0"/>
                <a:cs typeface="Arial" charset="0"/>
              </a:rPr>
              <a:t>Complete page 38</a:t>
            </a:r>
          </a:p>
          <a:p>
            <a:pPr marL="457200" indent="-457200" eaLnBrk="1" hangingPunct="1">
              <a:spcAft>
                <a:spcPts val="1800"/>
              </a:spcAft>
              <a:buClr>
                <a:srgbClr val="4C4C4C"/>
              </a:buClr>
              <a:buSzTx/>
            </a:pPr>
            <a:r>
              <a:rPr lang="en-US" sz="2000" dirty="0" smtClean="0">
                <a:latin typeface="Arial" charset="0"/>
                <a:ea typeface="Arial" charset="0"/>
                <a:cs typeface="Arial" charset="0"/>
              </a:rPr>
              <a:t>Use pages 36 and 37 if you need extra table plans!</a:t>
            </a:r>
          </a:p>
          <a:p>
            <a:pPr marL="457200" indent="-457200" eaLnBrk="1" hangingPunct="1">
              <a:spcAft>
                <a:spcPts val="1800"/>
              </a:spcAft>
              <a:buClr>
                <a:srgbClr val="4C4C4C"/>
              </a:buClr>
              <a:buSzTx/>
            </a:pPr>
            <a:endParaRPr lang="en-US" sz="2000" dirty="0">
              <a:latin typeface="Arial" charset="0"/>
              <a:ea typeface="Arial" charset="0"/>
              <a:cs typeface="Arial" charset="0"/>
            </a:endParaRPr>
          </a:p>
          <a:p>
            <a:pPr marL="457200" indent="-457200" eaLnBrk="1" hangingPunct="1">
              <a:spcAft>
                <a:spcPts val="1800"/>
              </a:spcAft>
              <a:buClr>
                <a:srgbClr val="4C4C4C"/>
              </a:buClr>
              <a:buSzTx/>
            </a:pPr>
            <a:endParaRPr lang="en-US" sz="2000" dirty="0" smtClean="0">
              <a:latin typeface="Arial" charset="0"/>
              <a:ea typeface="Arial" charset="0"/>
              <a:cs typeface="Arial" charset="0"/>
            </a:endParaRPr>
          </a:p>
          <a:p>
            <a:pPr marL="457200" indent="-457200" eaLnBrk="1" hangingPunct="1">
              <a:spcAft>
                <a:spcPts val="1800"/>
              </a:spcAft>
              <a:buClr>
                <a:srgbClr val="4C4C4C"/>
              </a:buClr>
              <a:buSzTx/>
            </a:pPr>
            <a:r>
              <a:rPr lang="en-US" sz="2000" dirty="0" smtClean="0">
                <a:latin typeface="Arial" charset="0"/>
                <a:ea typeface="Arial" charset="0"/>
                <a:cs typeface="Arial" charset="0"/>
              </a:rPr>
              <a:t>All of these charts show </a:t>
            </a:r>
            <a:r>
              <a:rPr lang="en-US" sz="2000" i="1" dirty="0" smtClean="0">
                <a:latin typeface="Arial" charset="0"/>
                <a:ea typeface="Arial" charset="0"/>
                <a:cs typeface="Arial" charset="0"/>
              </a:rPr>
              <a:t>quantity</a:t>
            </a:r>
            <a:r>
              <a:rPr lang="en-US" sz="2000" dirty="0" smtClean="0">
                <a:latin typeface="Arial" charset="0"/>
                <a:ea typeface="Arial" charset="0"/>
                <a:cs typeface="Arial" charset="0"/>
              </a:rPr>
              <a:t>, either absolute (bar) or relative (pie)</a:t>
            </a:r>
          </a:p>
          <a:p>
            <a:pPr marL="457200" indent="-457200" eaLnBrk="1" hangingPunct="1">
              <a:spcAft>
                <a:spcPts val="1800"/>
              </a:spcAft>
              <a:buClr>
                <a:srgbClr val="4C4C4C"/>
              </a:buClr>
              <a:buSzTx/>
            </a:pPr>
            <a:r>
              <a:rPr lang="en-US" sz="2000" dirty="0" smtClean="0">
                <a:latin typeface="Arial" charset="0"/>
                <a:ea typeface="Arial" charset="0"/>
                <a:cs typeface="Arial" charset="0"/>
              </a:rPr>
              <a:t>But what about </a:t>
            </a:r>
            <a:r>
              <a:rPr lang="en-US" sz="2000" i="1" dirty="0" smtClean="0">
                <a:latin typeface="Arial" charset="0"/>
                <a:ea typeface="Arial" charset="0"/>
                <a:cs typeface="Arial" charset="0"/>
              </a:rPr>
              <a:t>frequency</a:t>
            </a:r>
            <a:r>
              <a:rPr lang="mr-IN" sz="2000" i="1" dirty="0" smtClean="0">
                <a:latin typeface="Arial" charset="0"/>
                <a:ea typeface="Arial" charset="0"/>
                <a:cs typeface="Arial" charset="0"/>
              </a:rPr>
              <a:t>…</a:t>
            </a:r>
            <a:r>
              <a:rPr lang="en-US" sz="2000" i="1" dirty="0" smtClean="0">
                <a:latin typeface="Arial" charset="0"/>
                <a:ea typeface="Arial" charset="0"/>
                <a:cs typeface="Arial" charset="0"/>
              </a:rPr>
              <a:t>?</a:t>
            </a:r>
            <a:endParaRPr lang="en-US" sz="2000" dirty="0">
              <a:latin typeface="Arial" charset="0"/>
              <a:ea typeface="Arial" charset="0"/>
              <a:cs typeface="Arial" charset="0"/>
            </a:endParaRPr>
          </a:p>
        </p:txBody>
      </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252612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animEffect transition="in" filter="fade">
                                      <p:cBhvr>
                                        <p:cTn id="17" dur="500"/>
                                        <p:tgtEl>
                                          <p:spTgt spid="4">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5" end="5"/>
                                            </p:txEl>
                                          </p:spTgt>
                                        </p:tgtEl>
                                        <p:attrNameLst>
                                          <p:attrName>style.visibility</p:attrName>
                                        </p:attrNameLst>
                                      </p:cBhvr>
                                      <p:to>
                                        <p:strVal val="visible"/>
                                      </p:to>
                                    </p:set>
                                    <p:animEffect transition="in" filter="fade">
                                      <p:cBhvr>
                                        <p:cTn id="22"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bldLvl="2"/>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The Austerity Problem</a:t>
            </a:r>
          </a:p>
        </p:txBody>
      </p:sp>
      <p:sp>
        <p:nvSpPr>
          <p:cNvPr id="18" name="Content Placeholder 17"/>
          <p:cNvSpPr>
            <a:spLocks noGrp="1"/>
          </p:cNvSpPr>
          <p:nvPr>
            <p:ph idx="1"/>
          </p:nvPr>
        </p:nvSpPr>
        <p:spPr/>
        <p:txBody>
          <a:bodyPr/>
          <a:lstStyle/>
          <a:p>
            <a:endParaRPr lang="en-US"/>
          </a:p>
        </p:txBody>
      </p:sp>
      <p:sp>
        <p:nvSpPr>
          <p:cNvPr id="2" name="Footer Placeholder 1"/>
          <p:cNvSpPr>
            <a:spLocks noGrp="1"/>
          </p:cNvSpPr>
          <p:nvPr>
            <p:ph type="ftr" sz="quarter" idx="11"/>
          </p:nvPr>
        </p:nvSpPr>
        <p:spPr/>
        <p:txBody>
          <a:bodyPr/>
          <a:lstStyle/>
          <a:p>
            <a:pPr>
              <a:defRPr/>
            </a:pPr>
            <a:r>
              <a:rPr lang="en-US" dirty="0" err="1"/>
              <a:t>www.BootstrapWorld.org</a:t>
            </a:r>
            <a:r>
              <a:rPr lang="en-US" dirty="0"/>
              <a:t>     |    #</a:t>
            </a:r>
            <a:r>
              <a:rPr lang="en-US" dirty="0" err="1"/>
              <a:t>BootstrapCS</a:t>
            </a:r>
            <a:endParaRPr lang="en-US" dirty="0"/>
          </a:p>
        </p:txBody>
      </p:sp>
      <p:pic>
        <p:nvPicPr>
          <p:cNvPr id="5" name="Picture 4"/>
          <p:cNvPicPr>
            <a:picLocks noChangeAspect="1"/>
          </p:cNvPicPr>
          <p:nvPr/>
        </p:nvPicPr>
        <p:blipFill>
          <a:blip r:embed="rId2"/>
          <a:stretch>
            <a:fillRect/>
          </a:stretch>
        </p:blipFill>
        <p:spPr>
          <a:xfrm>
            <a:off x="1642" y="1830616"/>
            <a:ext cx="5588000" cy="3352800"/>
          </a:xfrm>
          <a:prstGeom prst="rect">
            <a:avLst/>
          </a:prstGeom>
        </p:spPr>
      </p:pic>
      <p:pic>
        <p:nvPicPr>
          <p:cNvPr id="6" name="Picture 5"/>
          <p:cNvPicPr>
            <a:picLocks noChangeAspect="1"/>
          </p:cNvPicPr>
          <p:nvPr/>
        </p:nvPicPr>
        <p:blipFill>
          <a:blip r:embed="rId3"/>
          <a:stretch>
            <a:fillRect/>
          </a:stretch>
        </p:blipFill>
        <p:spPr>
          <a:xfrm>
            <a:off x="5093052" y="1850122"/>
            <a:ext cx="3720747" cy="2795588"/>
          </a:xfrm>
          <a:prstGeom prst="rect">
            <a:avLst/>
          </a:prstGeom>
        </p:spPr>
      </p:pic>
      <p:pic>
        <p:nvPicPr>
          <p:cNvPr id="7" name="Picture 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07781" y="3494592"/>
            <a:ext cx="3836219" cy="2548346"/>
          </a:xfrm>
          <a:prstGeom prst="rect">
            <a:avLst/>
          </a:prstGeom>
        </p:spPr>
      </p:pic>
      <p:pic>
        <p:nvPicPr>
          <p:cNvPr id="8" name="Picture 7"/>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5955" y="3034716"/>
            <a:ext cx="4265667" cy="3200400"/>
          </a:xfrm>
          <a:prstGeom prst="rect">
            <a:avLst/>
          </a:prstGeom>
        </p:spPr>
      </p:pic>
      <p:pic>
        <p:nvPicPr>
          <p:cNvPr id="9" name="Picture 8"/>
          <p:cNvPicPr>
            <a:picLocks noChangeAspect="1"/>
          </p:cNvPicPr>
          <p:nvPr/>
        </p:nvPicPr>
        <p:blipFill>
          <a:blip r:embed="rId6"/>
          <a:stretch>
            <a:fillRect/>
          </a:stretch>
        </p:blipFill>
        <p:spPr>
          <a:xfrm>
            <a:off x="2192608" y="1895464"/>
            <a:ext cx="5191285" cy="2920098"/>
          </a:xfrm>
          <a:prstGeom prst="rect">
            <a:avLst/>
          </a:prstGeom>
        </p:spPr>
      </p:pic>
      <p:pic>
        <p:nvPicPr>
          <p:cNvPr id="10" name="Picture 9"/>
          <p:cNvPicPr>
            <a:picLocks noChangeAspect="1"/>
          </p:cNvPicPr>
          <p:nvPr/>
        </p:nvPicPr>
        <p:blipFill>
          <a:blip r:embed="rId7"/>
          <a:stretch>
            <a:fillRect/>
          </a:stretch>
        </p:blipFill>
        <p:spPr>
          <a:xfrm>
            <a:off x="3276503" y="1052425"/>
            <a:ext cx="5842000" cy="3898900"/>
          </a:xfrm>
          <a:prstGeom prst="rect">
            <a:avLst/>
          </a:prstGeom>
        </p:spPr>
      </p:pic>
      <p:pic>
        <p:nvPicPr>
          <p:cNvPr id="11" name="Picture 10"/>
          <p:cNvPicPr>
            <a:picLocks noChangeAspect="1"/>
          </p:cNvPicPr>
          <p:nvPr/>
        </p:nvPicPr>
        <p:blipFill>
          <a:blip r:embed="rId8"/>
          <a:stretch>
            <a:fillRect/>
          </a:stretch>
        </p:blipFill>
        <p:spPr>
          <a:xfrm>
            <a:off x="990600" y="3631326"/>
            <a:ext cx="4764231" cy="2689485"/>
          </a:xfrm>
          <a:prstGeom prst="rect">
            <a:avLst/>
          </a:prstGeom>
        </p:spPr>
      </p:pic>
      <p:pic>
        <p:nvPicPr>
          <p:cNvPr id="13" name="Picture 12"/>
          <p:cNvPicPr>
            <a:picLocks noChangeAspect="1"/>
          </p:cNvPicPr>
          <p:nvPr/>
        </p:nvPicPr>
        <p:blipFill>
          <a:blip r:embed="rId9"/>
          <a:stretch>
            <a:fillRect/>
          </a:stretch>
        </p:blipFill>
        <p:spPr>
          <a:xfrm>
            <a:off x="431315" y="1582829"/>
            <a:ext cx="3993405" cy="2963066"/>
          </a:xfrm>
          <a:prstGeom prst="rect">
            <a:avLst/>
          </a:prstGeom>
        </p:spPr>
      </p:pic>
      <p:pic>
        <p:nvPicPr>
          <p:cNvPr id="4" name="Picture 3"/>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3733800" y="2988944"/>
            <a:ext cx="5410200" cy="2840355"/>
          </a:xfrm>
          <a:prstGeom prst="rect">
            <a:avLst/>
          </a:prstGeom>
        </p:spPr>
      </p:pic>
      <p:pic>
        <p:nvPicPr>
          <p:cNvPr id="16" name="Picture 15"/>
          <p:cNvPicPr>
            <a:picLocks noChangeAspect="1"/>
          </p:cNvPicPr>
          <p:nvPr/>
        </p:nvPicPr>
        <p:blipFill rotWithShape="1">
          <a:blip r:embed="rId11" cstate="screen">
            <a:extLst>
              <a:ext uri="{28A0092B-C50C-407E-A947-70E740481C1C}">
                <a14:useLocalDpi xmlns:a14="http://schemas.microsoft.com/office/drawing/2010/main"/>
              </a:ext>
            </a:extLst>
          </a:blip>
          <a:srcRect/>
          <a:stretch/>
        </p:blipFill>
        <p:spPr>
          <a:xfrm>
            <a:off x="2841739" y="1895464"/>
            <a:ext cx="5997461" cy="3801524"/>
          </a:xfrm>
          <a:prstGeom prst="rect">
            <a:avLst/>
          </a:prstGeom>
        </p:spPr>
      </p:pic>
      <p:pic>
        <p:nvPicPr>
          <p:cNvPr id="12" name="Picture 11"/>
          <p:cNvPicPr>
            <a:picLocks noChangeAspect="1"/>
          </p:cNvPicPr>
          <p:nvPr/>
        </p:nvPicPr>
        <p:blipFill>
          <a:blip r:embed="rId12"/>
          <a:stretch>
            <a:fillRect/>
          </a:stretch>
        </p:blipFill>
        <p:spPr>
          <a:xfrm>
            <a:off x="-88655" y="1827293"/>
            <a:ext cx="5896785" cy="3908998"/>
          </a:xfrm>
          <a:prstGeom prst="rect">
            <a:avLst/>
          </a:prstGeom>
        </p:spPr>
      </p:pic>
      <p:pic>
        <p:nvPicPr>
          <p:cNvPr id="3" name="Picture 2"/>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1816596" y="1737087"/>
            <a:ext cx="5241650" cy="3444513"/>
          </a:xfrm>
          <a:prstGeom prst="rect">
            <a:avLst/>
          </a:prstGeom>
        </p:spPr>
      </p:pic>
    </p:spTree>
    <p:extLst>
      <p:ext uri="{BB962C8B-B14F-4D97-AF65-F5344CB8AC3E}">
        <p14:creationId xmlns:p14="http://schemas.microsoft.com/office/powerpoint/2010/main" val="341014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500"/>
                                        <p:tgtEl>
                                          <p:spTgt spid="11"/>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500"/>
                                        <p:tgtEl>
                                          <p:spTgt spid="13"/>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4"/>
                                        </p:tgtEl>
                                        <p:attrNameLst>
                                          <p:attrName>style.visibility</p:attrName>
                                        </p:attrNameLst>
                                      </p:cBhvr>
                                      <p:to>
                                        <p:strVal val="visible"/>
                                      </p:to>
                                    </p:set>
                                    <p:animEffect transition="in" filter="fade">
                                      <p:cBhvr>
                                        <p:cTn id="47" dur="500"/>
                                        <p:tgtEl>
                                          <p:spTgt spid="4"/>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2"/>
                                        </p:tgtEl>
                                        <p:attrNameLst>
                                          <p:attrName>style.visibility</p:attrName>
                                        </p:attrNameLst>
                                      </p:cBhvr>
                                      <p:to>
                                        <p:strVal val="visible"/>
                                      </p:to>
                                    </p:set>
                                    <p:animEffect transition="in" filter="fade">
                                      <p:cBhvr>
                                        <p:cTn id="52" dur="500"/>
                                        <p:tgtEl>
                                          <p:spTgt spid="12"/>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16"/>
                                        </p:tgtEl>
                                        <p:attrNameLst>
                                          <p:attrName>style.visibility</p:attrName>
                                        </p:attrNameLst>
                                      </p:cBhvr>
                                      <p:to>
                                        <p:strVal val="visible"/>
                                      </p:to>
                                    </p:set>
                                    <p:animEffect transition="in" filter="fade">
                                      <p:cBhvr>
                                        <p:cTn id="57" dur="500"/>
                                        <p:tgtEl>
                                          <p:spTgt spid="16"/>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3"/>
                                        </p:tgtEl>
                                        <p:attrNameLst>
                                          <p:attrName>style.visibility</p:attrName>
                                        </p:attrNameLst>
                                      </p:cBhvr>
                                      <p:to>
                                        <p:strVal val="visible"/>
                                      </p:to>
                                    </p:set>
                                    <p:animEffect transition="in" filter="fade">
                                      <p:cBhvr>
                                        <p:cTn id="6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Unit 6</a:t>
            </a:r>
          </a:p>
        </p:txBody>
      </p:sp>
    </p:spTree>
  </p:cSld>
  <p:clrMapOvr>
    <a:masterClrMapping/>
  </p:clrMapOvr>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Visualizing Frequency</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676400"/>
            <a:ext cx="8610600" cy="20436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altLang="en-US" sz="2200" dirty="0" smtClean="0">
                <a:latin typeface="Arial" charset="0"/>
                <a:ea typeface="Arial" charset="0"/>
                <a:cs typeface="Arial" charset="0"/>
              </a:rPr>
              <a:t>Turn to Pages 41 and 42</a:t>
            </a:r>
            <a:r>
              <a:rPr lang="mr-IN" altLang="en-US" sz="2200" dirty="0" smtClean="0">
                <a:latin typeface="Arial" charset="0"/>
                <a:ea typeface="Arial" charset="0"/>
                <a:cs typeface="Arial" charset="0"/>
              </a:rPr>
              <a:t>…</a:t>
            </a:r>
            <a:endParaRPr lang="en-US" altLang="en-US" sz="2200" dirty="0">
              <a:latin typeface="Arial" charset="0"/>
              <a:ea typeface="Arial" charset="0"/>
              <a:cs typeface="Arial" charset="0"/>
            </a:endParaRPr>
          </a:p>
          <a:p>
            <a:pPr marL="342900" indent="-342900" eaLnBrk="1" hangingPunct="1">
              <a:spcAft>
                <a:spcPts val="1800"/>
              </a:spcAft>
              <a:buClr>
                <a:srgbClr val="4C4C4C"/>
              </a:buClr>
              <a:buSzTx/>
            </a:pPr>
            <a:r>
              <a:rPr lang="en-US" altLang="en-US" sz="2200" dirty="0" smtClean="0">
                <a:latin typeface="Arial" charset="0"/>
                <a:ea typeface="Arial" charset="0"/>
                <a:cs typeface="Arial" charset="0"/>
              </a:rPr>
              <a:t>What are the two charts measuring?</a:t>
            </a:r>
          </a:p>
          <a:p>
            <a:pPr marL="342900" indent="-342900" eaLnBrk="1" hangingPunct="1">
              <a:spcAft>
                <a:spcPts val="1800"/>
              </a:spcAft>
              <a:buClr>
                <a:srgbClr val="4C4C4C"/>
              </a:buClr>
              <a:buSzTx/>
            </a:pPr>
            <a:r>
              <a:rPr lang="en-US" altLang="en-US" sz="2200" dirty="0" smtClean="0">
                <a:latin typeface="Arial" charset="0"/>
                <a:ea typeface="Arial" charset="0"/>
                <a:cs typeface="Arial" charset="0"/>
              </a:rPr>
              <a:t>These charts visualize the </a:t>
            </a:r>
            <a:r>
              <a:rPr lang="en-US" altLang="en-US" sz="2200" i="1" dirty="0" smtClean="0">
                <a:latin typeface="Arial" charset="0"/>
                <a:ea typeface="Arial" charset="0"/>
                <a:cs typeface="Arial" charset="0"/>
              </a:rPr>
              <a:t>frequency</a:t>
            </a:r>
            <a:r>
              <a:rPr lang="en-US" altLang="en-US" sz="2200" dirty="0" smtClean="0">
                <a:latin typeface="Arial" charset="0"/>
                <a:ea typeface="Arial" charset="0"/>
                <a:cs typeface="Arial" charset="0"/>
              </a:rPr>
              <a:t> with which certain values appear in our dataset!</a:t>
            </a:r>
            <a:endParaRPr lang="en-US" altLang="en-US" sz="2200" dirty="0">
              <a:latin typeface="Arial" charset="0"/>
              <a:ea typeface="Arial" charset="0"/>
              <a:cs typeface="Arial" charset="0"/>
            </a:endParaRP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
        <p:nvSpPr>
          <p:cNvPr id="5" name="TextBox 4">
            <a:extLst>
              <a:ext uri="{FF2B5EF4-FFF2-40B4-BE49-F238E27FC236}">
                <a16:creationId xmlns:a16="http://schemas.microsoft.com/office/drawing/2014/main" xmlns="" id="{23786C46-A1E4-4073-B9E9-2D61A04F5B37}"/>
              </a:ext>
            </a:extLst>
          </p:cNvPr>
          <p:cNvSpPr txBox="1"/>
          <p:nvPr/>
        </p:nvSpPr>
        <p:spPr>
          <a:xfrm>
            <a:off x="0" y="3886200"/>
            <a:ext cx="9144000" cy="984885"/>
          </a:xfrm>
          <a:prstGeom prst="rect">
            <a:avLst/>
          </a:prstGeom>
          <a:noFill/>
        </p:spPr>
        <p:txBody>
          <a:bodyPr wrap="square" rtlCol="0">
            <a:spAutoFit/>
          </a:bodyPr>
          <a:lstStyle/>
          <a:p>
            <a:pPr algn="ctr"/>
            <a:r>
              <a:rPr lang="en-US" sz="1900" spc="-100" dirty="0" err="1" smtClean="0">
                <a:solidFill>
                  <a:schemeClr val="accent1"/>
                </a:solidFill>
                <a:latin typeface="Courier New" charset="0"/>
                <a:ea typeface="Courier New" charset="0"/>
                <a:cs typeface="Courier New" charset="0"/>
              </a:rPr>
              <a:t>freq</a:t>
            </a:r>
            <a:r>
              <a:rPr lang="en-US" sz="1900" spc="-100" dirty="0" smtClean="0">
                <a:solidFill>
                  <a:schemeClr val="accent1"/>
                </a:solidFill>
                <a:latin typeface="Courier New" charset="0"/>
                <a:ea typeface="Courier New" charset="0"/>
                <a:cs typeface="Courier New" charset="0"/>
              </a:rPr>
              <a:t>-bar-chart </a:t>
            </a:r>
            <a:r>
              <a:rPr lang="en-US" sz="1900" spc="-600" dirty="0">
                <a:solidFill>
                  <a:schemeClr val="accent1"/>
                </a:solidFill>
                <a:latin typeface="Courier New" charset="0"/>
                <a:ea typeface="Courier New" charset="0"/>
                <a:cs typeface="Courier New" charset="0"/>
              </a:rPr>
              <a:t>::</a:t>
            </a:r>
            <a:r>
              <a:rPr lang="en-US" sz="1900" spc="-100" dirty="0">
                <a:solidFill>
                  <a:schemeClr val="accent1"/>
                </a:solidFill>
                <a:latin typeface="Courier New" charset="0"/>
                <a:ea typeface="Courier New" charset="0"/>
                <a:cs typeface="Courier New" charset="0"/>
              </a:rPr>
              <a:t> (t </a:t>
            </a:r>
            <a:r>
              <a:rPr lang="en-US" sz="1900" spc="-600" dirty="0">
                <a:solidFill>
                  <a:schemeClr val="accent1"/>
                </a:solidFill>
                <a:latin typeface="Courier New" charset="0"/>
                <a:ea typeface="Courier New" charset="0"/>
                <a:cs typeface="Courier New" charset="0"/>
              </a:rPr>
              <a:t>::</a:t>
            </a:r>
            <a:r>
              <a:rPr lang="en-US" sz="1900" spc="-100" dirty="0">
                <a:solidFill>
                  <a:schemeClr val="accent1"/>
                </a:solidFill>
                <a:latin typeface="Courier New" charset="0"/>
                <a:ea typeface="Courier New" charset="0"/>
                <a:cs typeface="Courier New" charset="0"/>
              </a:rPr>
              <a:t> Table, labels </a:t>
            </a:r>
            <a:r>
              <a:rPr lang="en-US" sz="1900" spc="-600" dirty="0">
                <a:solidFill>
                  <a:schemeClr val="accent1"/>
                </a:solidFill>
                <a:latin typeface="Courier New" charset="0"/>
                <a:ea typeface="Courier New" charset="0"/>
                <a:cs typeface="Courier New" charset="0"/>
              </a:rPr>
              <a:t>::</a:t>
            </a:r>
            <a:r>
              <a:rPr lang="en-US" sz="1900" spc="-100" dirty="0">
                <a:solidFill>
                  <a:schemeClr val="accent1"/>
                </a:solidFill>
                <a:latin typeface="Courier New" charset="0"/>
                <a:ea typeface="Courier New" charset="0"/>
                <a:cs typeface="Courier New" charset="0"/>
              </a:rPr>
              <a:t> </a:t>
            </a:r>
            <a:r>
              <a:rPr lang="en-US" sz="1900" spc="-100" dirty="0" err="1">
                <a:solidFill>
                  <a:schemeClr val="accent1"/>
                </a:solidFill>
                <a:latin typeface="Courier New" charset="0"/>
                <a:ea typeface="Courier New" charset="0"/>
                <a:cs typeface="Courier New" charset="0"/>
              </a:rPr>
              <a:t>Str</a:t>
            </a:r>
            <a:r>
              <a:rPr lang="en-US" sz="1900" spc="-100" dirty="0">
                <a:solidFill>
                  <a:schemeClr val="accent1"/>
                </a:solidFill>
                <a:latin typeface="Courier New" charset="0"/>
                <a:ea typeface="Courier New" charset="0"/>
                <a:cs typeface="Courier New" charset="0"/>
              </a:rPr>
              <a:t>, </a:t>
            </a:r>
            <a:r>
              <a:rPr lang="en-US" sz="1900" spc="-100" dirty="0" smtClean="0">
                <a:solidFill>
                  <a:schemeClr val="accent1"/>
                </a:solidFill>
                <a:latin typeface="Courier New" charset="0"/>
                <a:ea typeface="Courier New" charset="0"/>
                <a:cs typeface="Courier New" charset="0"/>
              </a:rPr>
              <a:t>values</a:t>
            </a:r>
            <a:r>
              <a:rPr lang="en-US" sz="1800" spc="-600" dirty="0">
                <a:solidFill>
                  <a:schemeClr val="accent1"/>
                </a:solidFill>
                <a:latin typeface="Courier New" charset="0"/>
                <a:ea typeface="Courier New" charset="0"/>
                <a:cs typeface="Courier New" charset="0"/>
              </a:rPr>
              <a:t> ::</a:t>
            </a:r>
            <a:r>
              <a:rPr lang="en-US" sz="1900" spc="-100" dirty="0" smtClean="0">
                <a:solidFill>
                  <a:schemeClr val="accent1"/>
                </a:solidFill>
                <a:latin typeface="Courier New" charset="0"/>
                <a:ea typeface="Courier New" charset="0"/>
                <a:cs typeface="Courier New" charset="0"/>
              </a:rPr>
              <a:t> </a:t>
            </a:r>
            <a:r>
              <a:rPr lang="en-US" sz="1900" spc="-100" dirty="0" err="1">
                <a:solidFill>
                  <a:schemeClr val="accent1"/>
                </a:solidFill>
                <a:latin typeface="Courier New" charset="0"/>
                <a:ea typeface="Courier New" charset="0"/>
                <a:cs typeface="Courier New" charset="0"/>
              </a:rPr>
              <a:t>Str</a:t>
            </a:r>
            <a:r>
              <a:rPr lang="en-US" sz="1900" spc="-100" dirty="0" smtClean="0">
                <a:solidFill>
                  <a:schemeClr val="accent1"/>
                </a:solidFill>
                <a:latin typeface="Courier New" charset="0"/>
                <a:ea typeface="Courier New" charset="0"/>
                <a:cs typeface="Courier New" charset="0"/>
              </a:rPr>
              <a:t>) </a:t>
            </a:r>
            <a:r>
              <a:rPr lang="en-US" sz="1900" spc="-100" dirty="0" smtClean="0">
                <a:solidFill>
                  <a:schemeClr val="accent1"/>
                </a:solidFill>
                <a:latin typeface="Courier New" charset="0"/>
                <a:ea typeface="Courier New" charset="0"/>
                <a:cs typeface="Courier New" charset="0"/>
                <a:sym typeface="Wingdings"/>
              </a:rPr>
              <a:t> </a:t>
            </a:r>
            <a:r>
              <a:rPr lang="en-US" sz="1900" spc="-100" dirty="0" smtClean="0">
                <a:solidFill>
                  <a:schemeClr val="accent1"/>
                </a:solidFill>
                <a:latin typeface="Courier New" charset="0"/>
                <a:ea typeface="Courier New" charset="0"/>
                <a:cs typeface="Courier New" charset="0"/>
              </a:rPr>
              <a:t>Image</a:t>
            </a:r>
            <a:endParaRPr lang="en-US" sz="1900" spc="-100" dirty="0">
              <a:solidFill>
                <a:schemeClr val="accent1"/>
              </a:solidFill>
              <a:latin typeface="Courier New" charset="0"/>
              <a:ea typeface="Courier New" charset="0"/>
              <a:cs typeface="Courier New" charset="0"/>
            </a:endParaRPr>
          </a:p>
          <a:p>
            <a:pPr algn="ctr"/>
            <a:endParaRPr lang="en-US" sz="2000" dirty="0" smtClean="0">
              <a:solidFill>
                <a:schemeClr val="accent1"/>
              </a:solidFill>
              <a:latin typeface="Courier New" charset="0"/>
              <a:ea typeface="Courier New" charset="0"/>
              <a:cs typeface="Courier New" charset="0"/>
            </a:endParaRPr>
          </a:p>
          <a:p>
            <a:pPr algn="ctr"/>
            <a:r>
              <a:rPr lang="en-US" sz="1900" spc="-100" dirty="0" smtClean="0">
                <a:solidFill>
                  <a:schemeClr val="accent1"/>
                </a:solidFill>
                <a:latin typeface="Courier New" charset="0"/>
                <a:ea typeface="Courier New" charset="0"/>
                <a:cs typeface="Courier New" charset="0"/>
              </a:rPr>
              <a:t>histogram </a:t>
            </a:r>
            <a:r>
              <a:rPr lang="en-US" sz="1900" spc="-600" dirty="0" smtClean="0">
                <a:solidFill>
                  <a:schemeClr val="accent1"/>
                </a:solidFill>
                <a:latin typeface="Courier New" charset="0"/>
                <a:ea typeface="Courier New" charset="0"/>
                <a:cs typeface="Courier New" charset="0"/>
              </a:rPr>
              <a:t>::</a:t>
            </a:r>
            <a:r>
              <a:rPr lang="en-US" sz="1900" spc="-100" dirty="0" smtClean="0">
                <a:solidFill>
                  <a:schemeClr val="accent1"/>
                </a:solidFill>
                <a:latin typeface="Courier New" charset="0"/>
                <a:ea typeface="Courier New" charset="0"/>
                <a:cs typeface="Courier New" charset="0"/>
              </a:rPr>
              <a:t> (t</a:t>
            </a:r>
            <a:r>
              <a:rPr lang="en-US" sz="1900" spc="-600" dirty="0" smtClean="0">
                <a:solidFill>
                  <a:schemeClr val="accent1"/>
                </a:solidFill>
                <a:latin typeface="Courier New" charset="0"/>
                <a:ea typeface="Courier New" charset="0"/>
                <a:cs typeface="Courier New" charset="0"/>
              </a:rPr>
              <a:t>::</a:t>
            </a:r>
            <a:r>
              <a:rPr lang="en-US" sz="1900" spc="-600" dirty="0">
                <a:solidFill>
                  <a:schemeClr val="accent1"/>
                </a:solidFill>
                <a:latin typeface="Courier New" charset="0"/>
                <a:ea typeface="Courier New" charset="0"/>
                <a:cs typeface="Courier New" charset="0"/>
              </a:rPr>
              <a:t> </a:t>
            </a:r>
            <a:r>
              <a:rPr lang="en-US" sz="1900" spc="-100" dirty="0" smtClean="0">
                <a:solidFill>
                  <a:schemeClr val="accent1"/>
                </a:solidFill>
                <a:latin typeface="Courier New" charset="0"/>
                <a:ea typeface="Courier New" charset="0"/>
                <a:cs typeface="Courier New" charset="0"/>
              </a:rPr>
              <a:t>Table, labels</a:t>
            </a:r>
            <a:r>
              <a:rPr lang="en-US" sz="1900" spc="-600" dirty="0" smtClean="0">
                <a:solidFill>
                  <a:schemeClr val="accent1"/>
                </a:solidFill>
                <a:latin typeface="Courier New" charset="0"/>
                <a:ea typeface="Courier New" charset="0"/>
                <a:cs typeface="Courier New" charset="0"/>
              </a:rPr>
              <a:t>:: </a:t>
            </a:r>
            <a:r>
              <a:rPr lang="en-US" sz="1900" spc="-100" dirty="0" err="1" smtClean="0">
                <a:solidFill>
                  <a:schemeClr val="accent1"/>
                </a:solidFill>
                <a:latin typeface="Courier New" charset="0"/>
                <a:ea typeface="Courier New" charset="0"/>
                <a:cs typeface="Courier New" charset="0"/>
              </a:rPr>
              <a:t>Str</a:t>
            </a:r>
            <a:r>
              <a:rPr lang="en-US" sz="1900" spc="-100" dirty="0" smtClean="0">
                <a:solidFill>
                  <a:schemeClr val="accent1"/>
                </a:solidFill>
                <a:latin typeface="Courier New" charset="0"/>
                <a:ea typeface="Courier New" charset="0"/>
                <a:cs typeface="Courier New" charset="0"/>
              </a:rPr>
              <a:t>, values</a:t>
            </a:r>
            <a:r>
              <a:rPr lang="en-US" sz="1900" spc="-600" dirty="0" smtClean="0">
                <a:solidFill>
                  <a:schemeClr val="accent1"/>
                </a:solidFill>
                <a:latin typeface="Courier New" charset="0"/>
                <a:ea typeface="Courier New" charset="0"/>
                <a:cs typeface="Courier New" charset="0"/>
              </a:rPr>
              <a:t>:: </a:t>
            </a:r>
            <a:r>
              <a:rPr lang="en-US" sz="1900" spc="-100" dirty="0" err="1" smtClean="0">
                <a:solidFill>
                  <a:schemeClr val="accent1"/>
                </a:solidFill>
                <a:latin typeface="Courier New" charset="0"/>
                <a:ea typeface="Courier New" charset="0"/>
                <a:cs typeface="Courier New" charset="0"/>
              </a:rPr>
              <a:t>Str</a:t>
            </a:r>
            <a:r>
              <a:rPr lang="en-US" sz="1900" spc="-100" dirty="0" smtClean="0">
                <a:solidFill>
                  <a:schemeClr val="accent1"/>
                </a:solidFill>
                <a:latin typeface="Courier New" charset="0"/>
                <a:ea typeface="Courier New" charset="0"/>
                <a:cs typeface="Courier New" charset="0"/>
              </a:rPr>
              <a:t>, bin-width</a:t>
            </a:r>
            <a:r>
              <a:rPr lang="en-US" sz="1900" spc="-600" dirty="0" smtClean="0">
                <a:solidFill>
                  <a:schemeClr val="accent1"/>
                </a:solidFill>
                <a:latin typeface="Courier New" charset="0"/>
                <a:ea typeface="Courier New" charset="0"/>
                <a:cs typeface="Courier New" charset="0"/>
              </a:rPr>
              <a:t>:: </a:t>
            </a:r>
            <a:r>
              <a:rPr lang="en-US" sz="1900" spc="-100" dirty="0" err="1" smtClean="0">
                <a:solidFill>
                  <a:schemeClr val="accent1"/>
                </a:solidFill>
                <a:latin typeface="Courier New" charset="0"/>
                <a:ea typeface="Courier New" charset="0"/>
                <a:cs typeface="Courier New" charset="0"/>
              </a:rPr>
              <a:t>Num</a:t>
            </a:r>
            <a:r>
              <a:rPr lang="en-US" sz="1900" spc="-100" dirty="0" smtClean="0">
                <a:solidFill>
                  <a:schemeClr val="accent1"/>
                </a:solidFill>
                <a:latin typeface="Courier New" charset="0"/>
                <a:ea typeface="Courier New" charset="0"/>
                <a:cs typeface="Courier New" charset="0"/>
              </a:rPr>
              <a:t>)</a:t>
            </a:r>
            <a:r>
              <a:rPr lang="en-US" sz="1900" spc="-100" dirty="0" smtClean="0">
                <a:solidFill>
                  <a:schemeClr val="accent1"/>
                </a:solidFill>
                <a:latin typeface="Courier New" charset="0"/>
                <a:ea typeface="Courier New" charset="0"/>
                <a:cs typeface="Courier New" charset="0"/>
                <a:sym typeface="Wingdings"/>
              </a:rPr>
              <a:t></a:t>
            </a:r>
            <a:r>
              <a:rPr lang="en-US" sz="1900" spc="-100" dirty="0" err="1" smtClean="0">
                <a:solidFill>
                  <a:schemeClr val="accent1"/>
                </a:solidFill>
                <a:latin typeface="Courier New" charset="0"/>
                <a:ea typeface="Courier New" charset="0"/>
                <a:cs typeface="Courier New" charset="0"/>
              </a:rPr>
              <a:t>Img</a:t>
            </a:r>
            <a:endParaRPr lang="en-US" sz="1900" spc="-100" dirty="0">
              <a:solidFill>
                <a:schemeClr val="accent1"/>
              </a:solidFill>
              <a:latin typeface="Courier New" charset="0"/>
              <a:ea typeface="Courier New" charset="0"/>
              <a:cs typeface="Courier New" charset="0"/>
            </a:endParaRPr>
          </a:p>
        </p:txBody>
      </p:sp>
    </p:spTree>
    <p:extLst>
      <p:ext uri="{BB962C8B-B14F-4D97-AF65-F5344CB8AC3E}">
        <p14:creationId xmlns:p14="http://schemas.microsoft.com/office/powerpoint/2010/main" val="133772459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Bins and Spread</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600200"/>
            <a:ext cx="8839200" cy="2342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lvl="1" indent="-342900" eaLnBrk="1" hangingPunct="1">
              <a:spcAft>
                <a:spcPts val="1800"/>
              </a:spcAft>
              <a:buClr>
                <a:srgbClr val="4C4C4C"/>
              </a:buClr>
              <a:buSzTx/>
            </a:pPr>
            <a:r>
              <a:rPr lang="en-US" sz="2200" dirty="0">
                <a:latin typeface="Arial" charset="0"/>
                <a:ea typeface="Arial" charset="0"/>
                <a:cs typeface="Arial" charset="0"/>
              </a:rPr>
              <a:t>What does the </a:t>
            </a:r>
            <a:r>
              <a:rPr lang="en-US" sz="2200" dirty="0" smtClean="0">
                <a:latin typeface="Arial" charset="0"/>
                <a:ea typeface="Arial" charset="0"/>
                <a:cs typeface="Arial" charset="0"/>
              </a:rPr>
              <a:t>last argument </a:t>
            </a:r>
            <a:r>
              <a:rPr lang="en-US" sz="2200" dirty="0">
                <a:latin typeface="Arial" charset="0"/>
                <a:ea typeface="Arial" charset="0"/>
                <a:cs typeface="Arial" charset="0"/>
              </a:rPr>
              <a:t>to </a:t>
            </a:r>
            <a:r>
              <a:rPr lang="en-US" sz="2200" dirty="0">
                <a:latin typeface="Courier New" charset="0"/>
                <a:ea typeface="Courier New" charset="0"/>
                <a:cs typeface="Courier New" charset="0"/>
              </a:rPr>
              <a:t>histogram</a:t>
            </a:r>
            <a:r>
              <a:rPr lang="en-US" sz="2200" dirty="0">
                <a:latin typeface="Arial" charset="0"/>
                <a:ea typeface="Arial" charset="0"/>
                <a:cs typeface="Arial" charset="0"/>
              </a:rPr>
              <a:t> mean?</a:t>
            </a:r>
          </a:p>
          <a:p>
            <a:pPr marL="342900" indent="-342900" eaLnBrk="1" hangingPunct="1">
              <a:spcAft>
                <a:spcPts val="1800"/>
              </a:spcAft>
              <a:buClr>
                <a:srgbClr val="4C4C4C"/>
              </a:buClr>
              <a:buSzTx/>
            </a:pPr>
            <a:r>
              <a:rPr lang="en-US" sz="2200" dirty="0">
                <a:latin typeface="Arial" charset="0"/>
                <a:ea typeface="Arial" charset="0"/>
                <a:cs typeface="Arial" charset="0"/>
              </a:rPr>
              <a:t>What if there were only 2 bins? 40</a:t>
            </a:r>
            <a:r>
              <a:rPr lang="en-US" sz="2200" dirty="0" smtClean="0">
                <a:latin typeface="Arial" charset="0"/>
                <a:ea typeface="Arial" charset="0"/>
                <a:cs typeface="Arial" charset="0"/>
              </a:rPr>
              <a:t>?</a:t>
            </a:r>
            <a:endParaRPr lang="en-US" sz="1800" dirty="0">
              <a:latin typeface="Arial" charset="0"/>
              <a:ea typeface="Arial" charset="0"/>
              <a:cs typeface="Arial" charset="0"/>
            </a:endParaRPr>
          </a:p>
          <a:p>
            <a:pPr marL="342900" indent="-342900" eaLnBrk="1" hangingPunct="1">
              <a:spcAft>
                <a:spcPts val="1800"/>
              </a:spcAft>
              <a:buClr>
                <a:srgbClr val="4C4C4C"/>
              </a:buClr>
              <a:buSzTx/>
            </a:pPr>
            <a:r>
              <a:rPr lang="en-US" sz="2200" dirty="0">
                <a:latin typeface="Arial" charset="0"/>
                <a:ea typeface="Arial" charset="0"/>
                <a:cs typeface="Arial" charset="0"/>
              </a:rPr>
              <a:t>Turn to Page </a:t>
            </a:r>
            <a:r>
              <a:rPr lang="en-US" sz="2200" dirty="0" smtClean="0">
                <a:latin typeface="Arial" charset="0"/>
                <a:ea typeface="Arial" charset="0"/>
                <a:cs typeface="Arial" charset="0"/>
              </a:rPr>
              <a:t>44</a:t>
            </a:r>
            <a:r>
              <a:rPr lang="mr-IN" sz="2200" dirty="0" smtClean="0">
                <a:latin typeface="Arial" charset="0"/>
                <a:ea typeface="Arial" charset="0"/>
                <a:cs typeface="Arial" charset="0"/>
              </a:rPr>
              <a:t>…</a:t>
            </a:r>
            <a:endParaRPr lang="en-US" sz="2200" dirty="0" smtClean="0">
              <a:latin typeface="Arial" charset="0"/>
              <a:ea typeface="Arial" charset="0"/>
              <a:cs typeface="Arial" charset="0"/>
            </a:endParaRPr>
          </a:p>
          <a:p>
            <a:pPr marL="342900" indent="-342900" eaLnBrk="1" hangingPunct="1">
              <a:spcAft>
                <a:spcPts val="1800"/>
              </a:spcAft>
              <a:buClr>
                <a:srgbClr val="4C4C4C"/>
              </a:buClr>
              <a:buSzTx/>
            </a:pPr>
            <a:r>
              <a:rPr lang="en-US" sz="2200" dirty="0" smtClean="0">
                <a:latin typeface="Arial" charset="0"/>
                <a:ea typeface="Arial" charset="0"/>
                <a:cs typeface="Arial" charset="0"/>
              </a:rPr>
              <a:t>Work on your dataset (page 45)</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057686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Which Chart is Best?</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600200"/>
            <a:ext cx="8839200" cy="3958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lvl="1" indent="-342900" eaLnBrk="1" hangingPunct="1">
              <a:spcAft>
                <a:spcPts val="1800"/>
              </a:spcAft>
              <a:buClr>
                <a:srgbClr val="4C4C4C"/>
              </a:buClr>
              <a:buSzTx/>
            </a:pPr>
            <a:r>
              <a:rPr lang="en-US" sz="2200" dirty="0" smtClean="0">
                <a:latin typeface="Arial" charset="0"/>
                <a:ea typeface="Arial" charset="0"/>
                <a:cs typeface="Arial" charset="0"/>
              </a:rPr>
              <a:t>You’ve seen</a:t>
            </a:r>
          </a:p>
          <a:p>
            <a:pPr marL="742950" lvl="2" indent="-342900" eaLnBrk="1" hangingPunct="1">
              <a:spcAft>
                <a:spcPts val="1800"/>
              </a:spcAft>
              <a:buClr>
                <a:srgbClr val="4C4C4C"/>
              </a:buClr>
              <a:buSzTx/>
            </a:pPr>
            <a:r>
              <a:rPr lang="en-US" sz="1800" dirty="0" smtClean="0">
                <a:latin typeface="Arial" charset="0"/>
                <a:ea typeface="Arial" charset="0"/>
                <a:cs typeface="Arial" charset="0"/>
              </a:rPr>
              <a:t>Bar Charts</a:t>
            </a:r>
          </a:p>
          <a:p>
            <a:pPr marL="742950" lvl="2" indent="-342900" eaLnBrk="1" hangingPunct="1">
              <a:spcAft>
                <a:spcPts val="1800"/>
              </a:spcAft>
              <a:buClr>
                <a:srgbClr val="4C4C4C"/>
              </a:buClr>
              <a:buSzTx/>
            </a:pPr>
            <a:r>
              <a:rPr lang="en-US" sz="1800" dirty="0" smtClean="0">
                <a:latin typeface="Arial" charset="0"/>
                <a:ea typeface="Arial" charset="0"/>
                <a:cs typeface="Arial" charset="0"/>
              </a:rPr>
              <a:t>Pie Charts</a:t>
            </a:r>
          </a:p>
          <a:p>
            <a:pPr marL="742950" lvl="2" indent="-342900" eaLnBrk="1" hangingPunct="1">
              <a:spcAft>
                <a:spcPts val="1800"/>
              </a:spcAft>
              <a:buClr>
                <a:srgbClr val="4C4C4C"/>
              </a:buClr>
              <a:buSzTx/>
            </a:pPr>
            <a:r>
              <a:rPr lang="en-US" sz="1800" dirty="0" smtClean="0">
                <a:latin typeface="Arial" charset="0"/>
                <a:ea typeface="Arial" charset="0"/>
                <a:cs typeface="Arial" charset="0"/>
              </a:rPr>
              <a:t>Frequency Bar Charts</a:t>
            </a:r>
          </a:p>
          <a:p>
            <a:pPr marL="742950" lvl="2" indent="-342900" eaLnBrk="1" hangingPunct="1">
              <a:spcAft>
                <a:spcPts val="1800"/>
              </a:spcAft>
              <a:buClr>
                <a:srgbClr val="4C4C4C"/>
              </a:buClr>
              <a:buSzTx/>
            </a:pPr>
            <a:r>
              <a:rPr lang="en-US" sz="1800" dirty="0" smtClean="0">
                <a:latin typeface="Arial" charset="0"/>
                <a:ea typeface="Arial" charset="0"/>
                <a:cs typeface="Arial" charset="0"/>
              </a:rPr>
              <a:t>Histograms</a:t>
            </a:r>
          </a:p>
          <a:p>
            <a:pPr marL="342900" lvl="1" indent="-342900" eaLnBrk="1" hangingPunct="1">
              <a:spcAft>
                <a:spcPts val="1800"/>
              </a:spcAft>
              <a:buClr>
                <a:srgbClr val="4C4C4C"/>
              </a:buClr>
              <a:buSzTx/>
            </a:pPr>
            <a:r>
              <a:rPr lang="en-US" sz="2200" dirty="0" smtClean="0">
                <a:latin typeface="Arial" charset="0"/>
                <a:ea typeface="Arial" charset="0"/>
                <a:cs typeface="Arial" charset="0"/>
              </a:rPr>
              <a:t>How do you know which one  to use?</a:t>
            </a:r>
          </a:p>
          <a:p>
            <a:pPr marL="342900" lvl="1" indent="-342900" eaLnBrk="1" hangingPunct="1">
              <a:spcAft>
                <a:spcPts val="1800"/>
              </a:spcAft>
              <a:buClr>
                <a:srgbClr val="4C4C4C"/>
              </a:buClr>
              <a:buSzTx/>
            </a:pPr>
            <a:r>
              <a:rPr lang="en-US" sz="2200" dirty="0" smtClean="0">
                <a:latin typeface="Arial" charset="0"/>
                <a:ea typeface="Arial" charset="0"/>
                <a:cs typeface="Arial" charset="0"/>
              </a:rPr>
              <a:t>Complete page 46</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114386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fade">
                                      <p:cBhvr>
                                        <p:cTn id="13" dur="500"/>
                                        <p:tgtEl>
                                          <p:spTgt spid="4">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
                                            <p:txEl>
                                              <p:pRg st="3" end="3"/>
                                            </p:txEl>
                                          </p:spTgt>
                                        </p:tgtEl>
                                        <p:attrNameLst>
                                          <p:attrName>style.visibility</p:attrName>
                                        </p:attrNameLst>
                                      </p:cBhvr>
                                      <p:to>
                                        <p:strVal val="visible"/>
                                      </p:to>
                                    </p:set>
                                    <p:animEffect transition="in" filter="fade">
                                      <p:cBhvr>
                                        <p:cTn id="16" dur="500"/>
                                        <p:tgtEl>
                                          <p:spTgt spid="4">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animEffect transition="in" filter="fade">
                                      <p:cBhvr>
                                        <p:cTn id="19" dur="500"/>
                                        <p:tgtEl>
                                          <p:spTgt spid="4">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
                                            <p:txEl>
                                              <p:pRg st="5" end="5"/>
                                            </p:txEl>
                                          </p:spTgt>
                                        </p:tgtEl>
                                        <p:attrNameLst>
                                          <p:attrName>style.visibility</p:attrName>
                                        </p:attrNameLst>
                                      </p:cBhvr>
                                      <p:to>
                                        <p:strVal val="visible"/>
                                      </p:to>
                                    </p:set>
                                    <p:animEffect transition="in" filter="fade">
                                      <p:cBhvr>
                                        <p:cTn id="22" dur="500"/>
                                        <p:tgtEl>
                                          <p:spTgt spid="4">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animEffect transition="in" filter="fade">
                                      <p:cBhvr>
                                        <p:cTn id="25"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Unit 7</a:t>
            </a:r>
          </a:p>
        </p:txBody>
      </p:sp>
    </p:spTree>
  </p:cSld>
  <p:clrMapOvr>
    <a:masterClrMapping/>
  </p:clrMapOvr>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Do Now</a:t>
            </a:r>
          </a:p>
        </p:txBody>
      </p:sp>
      <p:sp>
        <p:nvSpPr>
          <p:cNvPr id="4" name="Rectangle 3"/>
          <p:cNvSpPr>
            <a:spLocks noChangeArrowheads="1"/>
          </p:cNvSpPr>
          <p:nvPr/>
        </p:nvSpPr>
        <p:spPr bwMode="auto">
          <a:xfrm>
            <a:off x="536575" y="1553434"/>
            <a:ext cx="8455025" cy="5312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algn="r"/>
            <a:r>
              <a:rPr lang="en-US" sz="3600" i="1" dirty="0" smtClean="0"/>
              <a:t>“Young animals are cuter,</a:t>
            </a:r>
          </a:p>
          <a:p>
            <a:pPr algn="r"/>
            <a:r>
              <a:rPr lang="en-US" sz="3600" i="1" dirty="0" smtClean="0"/>
              <a:t>and therefore get </a:t>
            </a:r>
          </a:p>
          <a:p>
            <a:pPr algn="r"/>
            <a:r>
              <a:rPr lang="en-US" sz="3600" i="1" dirty="0" smtClean="0"/>
              <a:t>adopted faster”</a:t>
            </a:r>
            <a:endParaRPr lang="en-US" sz="3600" dirty="0"/>
          </a:p>
          <a:p>
            <a:pPr algn="r"/>
            <a:endParaRPr lang="en-US" sz="3600" i="1" dirty="0" smtClean="0"/>
          </a:p>
          <a:p>
            <a:pPr algn="r"/>
            <a:endParaRPr lang="en-US" sz="3600" i="1" dirty="0" smtClean="0"/>
          </a:p>
          <a:p>
            <a:pPr algn="r"/>
            <a:endParaRPr lang="en-US" sz="3600" i="1" dirty="0" smtClean="0"/>
          </a:p>
          <a:p>
            <a:pPr algn="r"/>
            <a:r>
              <a:rPr lang="en-US" sz="3600" dirty="0" smtClean="0"/>
              <a:t>Do </a:t>
            </a:r>
            <a:r>
              <a:rPr lang="en-US" sz="3600" dirty="0"/>
              <a:t>you agree?</a:t>
            </a:r>
          </a:p>
          <a:p>
            <a:pPr algn="r" eaLnBrk="1" hangingPunct="1">
              <a:lnSpc>
                <a:spcPct val="200000"/>
              </a:lnSpc>
              <a:spcAft>
                <a:spcPts val="1800"/>
              </a:spcAft>
              <a:buClr>
                <a:srgbClr val="4C4C4C"/>
              </a:buClr>
              <a:buSzTx/>
              <a:buNone/>
            </a:pPr>
            <a:r>
              <a:rPr lang="en-US" sz="2000" dirty="0" smtClean="0">
                <a:latin typeface="Arial" charset="0"/>
                <a:ea typeface="Arial" charset="0"/>
                <a:cs typeface="Arial" charset="0"/>
              </a:rPr>
              <a:t>- </a:t>
            </a:r>
            <a:r>
              <a:rPr lang="en-US" sz="2000" dirty="0">
                <a:latin typeface="Arial" charset="0"/>
                <a:ea typeface="Arial" charset="0"/>
                <a:cs typeface="Arial" charset="0"/>
              </a:rPr>
              <a:t>Write your hypothesis on Page </a:t>
            </a:r>
            <a:r>
              <a:rPr lang="en-US" sz="2000" dirty="0" smtClean="0">
                <a:latin typeface="Arial" charset="0"/>
                <a:ea typeface="Arial" charset="0"/>
                <a:cs typeface="Arial" charset="0"/>
              </a:rPr>
              <a:t>49</a:t>
            </a:r>
            <a:endParaRPr lang="en-US" sz="2000" dirty="0">
              <a:latin typeface="Arial" charset="0"/>
              <a:ea typeface="Arial" charset="0"/>
              <a:cs typeface="Arial" charset="0"/>
            </a:endParaRP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pic>
        <p:nvPicPr>
          <p:cNvPr id="6" name="Picture 5"/>
          <p:cNvPicPr>
            <a:picLocks noChangeAspect="1"/>
          </p:cNvPicPr>
          <p:nvPr/>
        </p:nvPicPr>
        <p:blipFill>
          <a:blip r:embed="rId2"/>
          <a:stretch>
            <a:fillRect/>
          </a:stretch>
        </p:blipFill>
        <p:spPr>
          <a:xfrm>
            <a:off x="152400" y="1507877"/>
            <a:ext cx="5193957" cy="4684745"/>
          </a:xfrm>
          <a:prstGeom prst="rect">
            <a:avLst/>
          </a:prstGeom>
        </p:spPr>
      </p:pic>
    </p:spTree>
    <p:extLst>
      <p:ext uri="{BB962C8B-B14F-4D97-AF65-F5344CB8AC3E}">
        <p14:creationId xmlns:p14="http://schemas.microsoft.com/office/powerpoint/2010/main" val="2085875342"/>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Scatter plots</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819275"/>
            <a:ext cx="8610600" cy="1135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altLang="en-US" sz="2400" dirty="0" smtClean="0">
                <a:latin typeface="Arial" charset="0"/>
                <a:ea typeface="Arial" charset="0"/>
                <a:cs typeface="Arial" charset="0"/>
              </a:rPr>
              <a:t>Complete Page 50.</a:t>
            </a:r>
          </a:p>
          <a:p>
            <a:pPr marL="342900" indent="-342900" eaLnBrk="1" hangingPunct="1">
              <a:spcAft>
                <a:spcPts val="1800"/>
              </a:spcAft>
              <a:buClr>
                <a:srgbClr val="4C4C4C"/>
              </a:buClr>
              <a:buSzTx/>
            </a:pPr>
            <a:r>
              <a:rPr lang="en-US" altLang="en-US" sz="2400" i="1" dirty="0" smtClean="0">
                <a:latin typeface="Arial" charset="0"/>
                <a:ea typeface="Arial" charset="0"/>
                <a:cs typeface="Arial" charset="0"/>
              </a:rPr>
              <a:t>Scatter plots</a:t>
            </a:r>
            <a:r>
              <a:rPr lang="en-US" altLang="en-US" sz="2400" dirty="0" smtClean="0">
                <a:latin typeface="Arial" charset="0"/>
                <a:ea typeface="Arial" charset="0"/>
                <a:cs typeface="Arial" charset="0"/>
              </a:rPr>
              <a:t> visualize relationships between </a:t>
            </a:r>
            <a:r>
              <a:rPr lang="en-US" altLang="en-US" sz="2400" u="sng" dirty="0" smtClean="0">
                <a:latin typeface="Arial" charset="0"/>
                <a:ea typeface="Arial" charset="0"/>
                <a:cs typeface="Arial" charset="0"/>
              </a:rPr>
              <a:t>two </a:t>
            </a:r>
            <a:r>
              <a:rPr lang="en-US" altLang="en-US" sz="2400" dirty="0" smtClean="0">
                <a:latin typeface="Arial" charset="0"/>
                <a:ea typeface="Arial" charset="0"/>
                <a:cs typeface="Arial" charset="0"/>
              </a:rPr>
              <a:t>columns</a:t>
            </a:r>
            <a:endParaRPr lang="en-US" altLang="en-US" sz="2400" i="1" dirty="0">
              <a:latin typeface="Arial" charset="0"/>
              <a:ea typeface="Arial" charset="0"/>
              <a:cs typeface="Arial" charset="0"/>
            </a:endParaRP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
        <p:nvSpPr>
          <p:cNvPr id="6" name="TextBox 5">
            <a:extLst>
              <a:ext uri="{FF2B5EF4-FFF2-40B4-BE49-F238E27FC236}">
                <a16:creationId xmlns:a16="http://schemas.microsoft.com/office/drawing/2014/main" xmlns="" id="{23786C46-A1E4-4073-B9E9-2D61A04F5B37}"/>
              </a:ext>
            </a:extLst>
          </p:cNvPr>
          <p:cNvSpPr txBox="1"/>
          <p:nvPr/>
        </p:nvSpPr>
        <p:spPr>
          <a:xfrm>
            <a:off x="0" y="3387558"/>
            <a:ext cx="9144000" cy="969496"/>
          </a:xfrm>
          <a:prstGeom prst="rect">
            <a:avLst/>
          </a:prstGeom>
          <a:noFill/>
        </p:spPr>
        <p:txBody>
          <a:bodyPr wrap="square" rtlCol="0">
            <a:spAutoFit/>
          </a:bodyPr>
          <a:lstStyle/>
          <a:p>
            <a:pPr algn="ctr"/>
            <a:r>
              <a:rPr lang="en-US" sz="1900" spc="-100" dirty="0">
                <a:solidFill>
                  <a:schemeClr val="accent1"/>
                </a:solidFill>
                <a:latin typeface="Courier New" charset="0"/>
                <a:ea typeface="Courier New" charset="0"/>
                <a:cs typeface="Courier New" charset="0"/>
              </a:rPr>
              <a:t>s</a:t>
            </a:r>
            <a:r>
              <a:rPr lang="en-US" sz="1900" spc="-100" dirty="0" smtClean="0">
                <a:solidFill>
                  <a:schemeClr val="accent1"/>
                </a:solidFill>
                <a:latin typeface="Courier New" charset="0"/>
                <a:ea typeface="Courier New" charset="0"/>
                <a:cs typeface="Courier New" charset="0"/>
              </a:rPr>
              <a:t>catter-plot </a:t>
            </a:r>
            <a:r>
              <a:rPr lang="en-US" sz="1900" spc="-600" dirty="0">
                <a:solidFill>
                  <a:schemeClr val="accent1"/>
                </a:solidFill>
                <a:latin typeface="Courier New" charset="0"/>
                <a:ea typeface="Courier New" charset="0"/>
                <a:cs typeface="Courier New" charset="0"/>
              </a:rPr>
              <a:t>::</a:t>
            </a:r>
            <a:r>
              <a:rPr lang="en-US" sz="1900" spc="-100" dirty="0">
                <a:solidFill>
                  <a:schemeClr val="accent1"/>
                </a:solidFill>
                <a:latin typeface="Courier New" charset="0"/>
                <a:ea typeface="Courier New" charset="0"/>
                <a:cs typeface="Courier New" charset="0"/>
              </a:rPr>
              <a:t> (t </a:t>
            </a:r>
            <a:r>
              <a:rPr lang="en-US" sz="1900" spc="-600" dirty="0">
                <a:solidFill>
                  <a:schemeClr val="accent1"/>
                </a:solidFill>
                <a:latin typeface="Courier New" charset="0"/>
                <a:ea typeface="Courier New" charset="0"/>
                <a:cs typeface="Courier New" charset="0"/>
              </a:rPr>
              <a:t>::</a:t>
            </a:r>
            <a:r>
              <a:rPr lang="en-US" sz="1900" spc="-100" dirty="0">
                <a:solidFill>
                  <a:schemeClr val="accent1"/>
                </a:solidFill>
                <a:latin typeface="Courier New" charset="0"/>
                <a:ea typeface="Courier New" charset="0"/>
                <a:cs typeface="Courier New" charset="0"/>
              </a:rPr>
              <a:t> Table, </a:t>
            </a:r>
            <a:r>
              <a:rPr lang="en-US" sz="1900" spc="-100" dirty="0" err="1" smtClean="0">
                <a:solidFill>
                  <a:schemeClr val="accent1"/>
                </a:solidFill>
                <a:latin typeface="Courier New" charset="0"/>
                <a:ea typeface="Courier New" charset="0"/>
                <a:cs typeface="Courier New" charset="0"/>
              </a:rPr>
              <a:t>xs</a:t>
            </a:r>
            <a:r>
              <a:rPr lang="en-US" sz="1900" spc="-600" dirty="0" smtClean="0">
                <a:solidFill>
                  <a:schemeClr val="accent1"/>
                </a:solidFill>
                <a:latin typeface="Courier New" charset="0"/>
                <a:ea typeface="Courier New" charset="0"/>
                <a:cs typeface="Courier New" charset="0"/>
              </a:rPr>
              <a:t>::</a:t>
            </a:r>
            <a:r>
              <a:rPr lang="en-US" sz="1900" spc="-100" dirty="0" smtClean="0">
                <a:solidFill>
                  <a:schemeClr val="accent1"/>
                </a:solidFill>
                <a:latin typeface="Courier New" charset="0"/>
                <a:ea typeface="Courier New" charset="0"/>
                <a:cs typeface="Courier New" charset="0"/>
              </a:rPr>
              <a:t> </a:t>
            </a:r>
            <a:r>
              <a:rPr lang="en-US" sz="1900" spc="-100" dirty="0" err="1">
                <a:solidFill>
                  <a:schemeClr val="accent1"/>
                </a:solidFill>
                <a:latin typeface="Courier New" charset="0"/>
                <a:ea typeface="Courier New" charset="0"/>
                <a:cs typeface="Courier New" charset="0"/>
              </a:rPr>
              <a:t>Str</a:t>
            </a:r>
            <a:r>
              <a:rPr lang="en-US" sz="1900" spc="-100" dirty="0">
                <a:solidFill>
                  <a:schemeClr val="accent1"/>
                </a:solidFill>
                <a:latin typeface="Courier New" charset="0"/>
                <a:ea typeface="Courier New" charset="0"/>
                <a:cs typeface="Courier New" charset="0"/>
              </a:rPr>
              <a:t>, </a:t>
            </a:r>
            <a:r>
              <a:rPr lang="en-US" sz="1900" spc="-100" dirty="0" err="1" smtClean="0">
                <a:solidFill>
                  <a:schemeClr val="accent1"/>
                </a:solidFill>
                <a:latin typeface="Courier New" charset="0"/>
                <a:ea typeface="Courier New" charset="0"/>
                <a:cs typeface="Courier New" charset="0"/>
              </a:rPr>
              <a:t>ys</a:t>
            </a:r>
            <a:r>
              <a:rPr lang="en-US" sz="1800" spc="-600" dirty="0" smtClean="0">
                <a:solidFill>
                  <a:schemeClr val="accent1"/>
                </a:solidFill>
                <a:latin typeface="Courier New" charset="0"/>
                <a:ea typeface="Courier New" charset="0"/>
                <a:cs typeface="Courier New" charset="0"/>
              </a:rPr>
              <a:t>::</a:t>
            </a:r>
            <a:r>
              <a:rPr lang="en-US" sz="1900" spc="-100" dirty="0" smtClean="0">
                <a:solidFill>
                  <a:schemeClr val="accent1"/>
                </a:solidFill>
                <a:latin typeface="Courier New" charset="0"/>
                <a:ea typeface="Courier New" charset="0"/>
                <a:cs typeface="Courier New" charset="0"/>
              </a:rPr>
              <a:t> </a:t>
            </a:r>
            <a:r>
              <a:rPr lang="en-US" sz="1900" spc="-100" dirty="0" err="1">
                <a:solidFill>
                  <a:schemeClr val="accent1"/>
                </a:solidFill>
                <a:latin typeface="Courier New" charset="0"/>
                <a:ea typeface="Courier New" charset="0"/>
                <a:cs typeface="Courier New" charset="0"/>
              </a:rPr>
              <a:t>Str</a:t>
            </a:r>
            <a:r>
              <a:rPr lang="en-US" sz="1900" spc="-100" dirty="0" smtClean="0">
                <a:solidFill>
                  <a:schemeClr val="accent1"/>
                </a:solidFill>
                <a:latin typeface="Courier New" charset="0"/>
                <a:ea typeface="Courier New" charset="0"/>
                <a:cs typeface="Courier New" charset="0"/>
              </a:rPr>
              <a:t>) </a:t>
            </a:r>
            <a:r>
              <a:rPr lang="en-US" sz="1900" spc="-100" dirty="0" smtClean="0">
                <a:solidFill>
                  <a:schemeClr val="accent1"/>
                </a:solidFill>
                <a:latin typeface="Courier New" charset="0"/>
                <a:ea typeface="Courier New" charset="0"/>
                <a:cs typeface="Courier New" charset="0"/>
                <a:sym typeface="Wingdings"/>
              </a:rPr>
              <a:t> </a:t>
            </a:r>
            <a:r>
              <a:rPr lang="en-US" sz="1900" spc="-100" dirty="0" smtClean="0">
                <a:solidFill>
                  <a:schemeClr val="accent1"/>
                </a:solidFill>
                <a:latin typeface="Courier New" charset="0"/>
                <a:ea typeface="Courier New" charset="0"/>
                <a:cs typeface="Courier New" charset="0"/>
              </a:rPr>
              <a:t>Image</a:t>
            </a:r>
            <a:endParaRPr lang="en-US" sz="1900" spc="-100" dirty="0">
              <a:solidFill>
                <a:schemeClr val="accent1"/>
              </a:solidFill>
              <a:latin typeface="Courier New" charset="0"/>
              <a:ea typeface="Courier New" charset="0"/>
              <a:cs typeface="Courier New" charset="0"/>
            </a:endParaRPr>
          </a:p>
          <a:p>
            <a:pPr algn="ctr"/>
            <a:endParaRPr lang="en-US" sz="2000" dirty="0" smtClean="0">
              <a:solidFill>
                <a:schemeClr val="accent1"/>
              </a:solidFill>
              <a:latin typeface="Courier New" charset="0"/>
              <a:ea typeface="Courier New" charset="0"/>
              <a:cs typeface="Courier New" charset="0"/>
            </a:endParaRPr>
          </a:p>
          <a:p>
            <a:pPr algn="ctr"/>
            <a:r>
              <a:rPr lang="en-US" sz="1800" spc="-100" dirty="0" smtClean="0">
                <a:solidFill>
                  <a:schemeClr val="accent1"/>
                </a:solidFill>
                <a:latin typeface="Courier New" charset="0"/>
                <a:ea typeface="Courier New" charset="0"/>
                <a:cs typeface="Courier New" charset="0"/>
              </a:rPr>
              <a:t>labeled-scatter-plot </a:t>
            </a:r>
            <a:r>
              <a:rPr lang="en-US" sz="1800" spc="-600" dirty="0">
                <a:solidFill>
                  <a:schemeClr val="accent1"/>
                </a:solidFill>
                <a:latin typeface="Courier New" charset="0"/>
                <a:ea typeface="Courier New" charset="0"/>
                <a:cs typeface="Courier New" charset="0"/>
              </a:rPr>
              <a:t>::</a:t>
            </a:r>
            <a:r>
              <a:rPr lang="en-US" sz="1800" spc="-100" dirty="0">
                <a:solidFill>
                  <a:schemeClr val="accent1"/>
                </a:solidFill>
                <a:latin typeface="Courier New" charset="0"/>
                <a:ea typeface="Courier New" charset="0"/>
                <a:cs typeface="Courier New" charset="0"/>
              </a:rPr>
              <a:t> (</a:t>
            </a:r>
            <a:r>
              <a:rPr lang="en-US" sz="1800" spc="-100" dirty="0" smtClean="0">
                <a:solidFill>
                  <a:schemeClr val="accent1"/>
                </a:solidFill>
                <a:latin typeface="Courier New" charset="0"/>
                <a:ea typeface="Courier New" charset="0"/>
                <a:cs typeface="Courier New" charset="0"/>
              </a:rPr>
              <a:t>t </a:t>
            </a:r>
            <a:r>
              <a:rPr lang="en-US" sz="1800" spc="-600" dirty="0" smtClean="0">
                <a:solidFill>
                  <a:schemeClr val="accent1"/>
                </a:solidFill>
                <a:latin typeface="Courier New" charset="0"/>
                <a:ea typeface="Courier New" charset="0"/>
                <a:cs typeface="Courier New" charset="0"/>
              </a:rPr>
              <a:t>::</a:t>
            </a:r>
            <a:r>
              <a:rPr lang="en-US" sz="1800" spc="-100" dirty="0" smtClean="0">
                <a:solidFill>
                  <a:schemeClr val="accent1"/>
                </a:solidFill>
                <a:latin typeface="Courier New" charset="0"/>
                <a:ea typeface="Courier New" charset="0"/>
                <a:cs typeface="Courier New" charset="0"/>
              </a:rPr>
              <a:t> Table</a:t>
            </a:r>
            <a:r>
              <a:rPr lang="en-US" sz="1800" spc="-100" dirty="0">
                <a:solidFill>
                  <a:schemeClr val="accent1"/>
                </a:solidFill>
                <a:latin typeface="Courier New" charset="0"/>
                <a:ea typeface="Courier New" charset="0"/>
                <a:cs typeface="Courier New" charset="0"/>
              </a:rPr>
              <a:t>, </a:t>
            </a:r>
            <a:r>
              <a:rPr lang="en-US" sz="1800" spc="-100" dirty="0" smtClean="0">
                <a:solidFill>
                  <a:schemeClr val="accent1"/>
                </a:solidFill>
                <a:latin typeface="Courier New" charset="0"/>
                <a:ea typeface="Courier New" charset="0"/>
                <a:cs typeface="Courier New" charset="0"/>
              </a:rPr>
              <a:t>labels</a:t>
            </a:r>
            <a:r>
              <a:rPr lang="en-US" sz="1800" spc="-600" dirty="0" smtClean="0">
                <a:solidFill>
                  <a:schemeClr val="accent1"/>
                </a:solidFill>
                <a:latin typeface="Courier New" charset="0"/>
                <a:ea typeface="Courier New" charset="0"/>
                <a:cs typeface="Courier New" charset="0"/>
              </a:rPr>
              <a:t>::</a:t>
            </a:r>
            <a:r>
              <a:rPr lang="en-US" sz="1800" spc="-100" dirty="0" smtClean="0">
                <a:solidFill>
                  <a:schemeClr val="accent1"/>
                </a:solidFill>
                <a:latin typeface="Courier New" charset="0"/>
                <a:ea typeface="Courier New" charset="0"/>
                <a:cs typeface="Courier New" charset="0"/>
              </a:rPr>
              <a:t> </a:t>
            </a:r>
            <a:r>
              <a:rPr lang="en-US" sz="1800" spc="-100" dirty="0" err="1" smtClean="0">
                <a:solidFill>
                  <a:schemeClr val="accent1"/>
                </a:solidFill>
                <a:latin typeface="Courier New" charset="0"/>
                <a:ea typeface="Courier New" charset="0"/>
                <a:cs typeface="Courier New" charset="0"/>
              </a:rPr>
              <a:t>Str</a:t>
            </a:r>
            <a:r>
              <a:rPr lang="en-US" sz="1800" spc="-100" dirty="0" smtClean="0">
                <a:solidFill>
                  <a:schemeClr val="accent1"/>
                </a:solidFill>
                <a:latin typeface="Courier New" charset="0"/>
                <a:ea typeface="Courier New" charset="0"/>
                <a:cs typeface="Courier New" charset="0"/>
              </a:rPr>
              <a:t>, </a:t>
            </a:r>
            <a:r>
              <a:rPr lang="en-US" sz="1800" spc="-100" dirty="0" err="1" smtClean="0">
                <a:solidFill>
                  <a:schemeClr val="accent1"/>
                </a:solidFill>
                <a:latin typeface="Courier New" charset="0"/>
                <a:ea typeface="Courier New" charset="0"/>
                <a:cs typeface="Courier New" charset="0"/>
              </a:rPr>
              <a:t>xs</a:t>
            </a:r>
            <a:r>
              <a:rPr lang="en-US" sz="1800" spc="-600" dirty="0" smtClean="0">
                <a:solidFill>
                  <a:schemeClr val="accent1"/>
                </a:solidFill>
                <a:latin typeface="Courier New" charset="0"/>
                <a:ea typeface="Courier New" charset="0"/>
                <a:cs typeface="Courier New" charset="0"/>
              </a:rPr>
              <a:t>::</a:t>
            </a:r>
            <a:r>
              <a:rPr lang="en-US" sz="1800" spc="-100" dirty="0" smtClean="0">
                <a:solidFill>
                  <a:schemeClr val="accent1"/>
                </a:solidFill>
                <a:latin typeface="Courier New" charset="0"/>
                <a:ea typeface="Courier New" charset="0"/>
                <a:cs typeface="Courier New" charset="0"/>
              </a:rPr>
              <a:t> </a:t>
            </a:r>
            <a:r>
              <a:rPr lang="en-US" sz="1800" spc="-100" dirty="0" err="1" smtClean="0">
                <a:solidFill>
                  <a:schemeClr val="accent1"/>
                </a:solidFill>
                <a:latin typeface="Courier New" charset="0"/>
                <a:ea typeface="Courier New" charset="0"/>
                <a:cs typeface="Courier New" charset="0"/>
              </a:rPr>
              <a:t>Str</a:t>
            </a:r>
            <a:r>
              <a:rPr lang="en-US" sz="1800" spc="-100" dirty="0">
                <a:solidFill>
                  <a:schemeClr val="accent1"/>
                </a:solidFill>
                <a:latin typeface="Courier New" charset="0"/>
                <a:ea typeface="Courier New" charset="0"/>
                <a:cs typeface="Courier New" charset="0"/>
              </a:rPr>
              <a:t>, </a:t>
            </a:r>
            <a:r>
              <a:rPr lang="en-US" sz="1800" spc="-100" dirty="0" err="1">
                <a:solidFill>
                  <a:schemeClr val="accent1"/>
                </a:solidFill>
                <a:latin typeface="Courier New" charset="0"/>
                <a:ea typeface="Courier New" charset="0"/>
                <a:cs typeface="Courier New" charset="0"/>
              </a:rPr>
              <a:t>ys</a:t>
            </a:r>
            <a:r>
              <a:rPr lang="en-US" sz="1800" spc="-600" dirty="0" smtClean="0">
                <a:solidFill>
                  <a:schemeClr val="accent1"/>
                </a:solidFill>
                <a:latin typeface="Courier New" charset="0"/>
                <a:ea typeface="Courier New" charset="0"/>
                <a:cs typeface="Courier New" charset="0"/>
              </a:rPr>
              <a:t>::</a:t>
            </a:r>
            <a:r>
              <a:rPr lang="en-US" sz="1800" spc="-100" dirty="0" smtClean="0">
                <a:solidFill>
                  <a:schemeClr val="accent1"/>
                </a:solidFill>
                <a:latin typeface="Courier New" charset="0"/>
                <a:ea typeface="Courier New" charset="0"/>
                <a:cs typeface="Courier New" charset="0"/>
              </a:rPr>
              <a:t> </a:t>
            </a:r>
            <a:r>
              <a:rPr lang="en-US" sz="1800" spc="-100" dirty="0" err="1" smtClean="0">
                <a:solidFill>
                  <a:schemeClr val="accent1"/>
                </a:solidFill>
                <a:latin typeface="Courier New" charset="0"/>
                <a:ea typeface="Courier New" charset="0"/>
                <a:cs typeface="Courier New" charset="0"/>
              </a:rPr>
              <a:t>Str</a:t>
            </a:r>
            <a:r>
              <a:rPr lang="en-US" sz="1800" spc="-100" dirty="0" smtClean="0">
                <a:solidFill>
                  <a:schemeClr val="accent1"/>
                </a:solidFill>
                <a:latin typeface="Courier New" charset="0"/>
                <a:ea typeface="Courier New" charset="0"/>
                <a:cs typeface="Courier New" charset="0"/>
              </a:rPr>
              <a:t>) </a:t>
            </a:r>
            <a:r>
              <a:rPr lang="en-US" sz="1800" spc="-100" dirty="0" smtClean="0">
                <a:solidFill>
                  <a:schemeClr val="accent1"/>
                </a:solidFill>
                <a:latin typeface="Courier New" charset="0"/>
                <a:ea typeface="Courier New" charset="0"/>
                <a:cs typeface="Courier New" charset="0"/>
                <a:sym typeface="Wingdings"/>
              </a:rPr>
              <a:t> </a:t>
            </a:r>
            <a:r>
              <a:rPr lang="en-US" sz="1800" spc="-100" dirty="0" err="1" smtClean="0">
                <a:solidFill>
                  <a:schemeClr val="accent1"/>
                </a:solidFill>
                <a:latin typeface="Courier New" charset="0"/>
                <a:ea typeface="Courier New" charset="0"/>
                <a:cs typeface="Courier New" charset="0"/>
              </a:rPr>
              <a:t>Img</a:t>
            </a:r>
            <a:endParaRPr lang="en-US" sz="1800" spc="-100" dirty="0">
              <a:solidFill>
                <a:schemeClr val="accent1"/>
              </a:solidFill>
              <a:latin typeface="Courier New" charset="0"/>
              <a:ea typeface="Courier New" charset="0"/>
              <a:cs typeface="Courier New" charset="0"/>
            </a:endParaRPr>
          </a:p>
        </p:txBody>
      </p:sp>
      <p:sp>
        <p:nvSpPr>
          <p:cNvPr id="7" name="Rectangle 6"/>
          <p:cNvSpPr>
            <a:spLocks noChangeArrowheads="1"/>
          </p:cNvSpPr>
          <p:nvPr/>
        </p:nvSpPr>
        <p:spPr bwMode="auto">
          <a:xfrm>
            <a:off x="304800" y="4648200"/>
            <a:ext cx="8610600" cy="1505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altLang="en-US" sz="2400" dirty="0" smtClean="0">
                <a:latin typeface="Arial" charset="0"/>
                <a:ea typeface="Arial" charset="0"/>
                <a:cs typeface="Arial" charset="0"/>
              </a:rPr>
              <a:t>Make a labeled-scatter-plot for age v. weeks, using names as the labels</a:t>
            </a:r>
          </a:p>
          <a:p>
            <a:pPr marL="342900" indent="-342900" eaLnBrk="1" hangingPunct="1">
              <a:spcAft>
                <a:spcPts val="1800"/>
              </a:spcAft>
              <a:buClr>
                <a:srgbClr val="4C4C4C"/>
              </a:buClr>
              <a:buSzTx/>
            </a:pPr>
            <a:r>
              <a:rPr lang="en-US" altLang="en-US" sz="2400" dirty="0" smtClean="0">
                <a:latin typeface="Arial" charset="0"/>
                <a:ea typeface="Arial" charset="0"/>
                <a:cs typeface="Arial" charset="0"/>
              </a:rPr>
              <a:t>Complete Page 51</a:t>
            </a:r>
            <a:endParaRPr lang="en-US" altLang="en-US" sz="2400" dirty="0">
              <a:latin typeface="Arial" charset="0"/>
              <a:ea typeface="Arial" charset="0"/>
              <a:cs typeface="Arial" charset="0"/>
            </a:endParaRPr>
          </a:p>
        </p:txBody>
      </p:sp>
    </p:spTree>
    <p:extLst>
      <p:ext uri="{BB962C8B-B14F-4D97-AF65-F5344CB8AC3E}">
        <p14:creationId xmlns:p14="http://schemas.microsoft.com/office/powerpoint/2010/main" val="1568773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xEl>
                                              <p:pRg st="0" end="0"/>
                                            </p:txEl>
                                          </p:spTgt>
                                        </p:tgtEl>
                                        <p:attrNameLst>
                                          <p:attrName>style.visibility</p:attrName>
                                        </p:attrNameLst>
                                      </p:cBhvr>
                                      <p:to>
                                        <p:strVal val="visible"/>
                                      </p:to>
                                    </p:set>
                                    <p:animEffect transition="in" filter="fade">
                                      <p:cBhvr>
                                        <p:cTn id="22" dur="500"/>
                                        <p:tgtEl>
                                          <p:spTgt spid="7">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
                                            <p:txEl>
                                              <p:pRg st="1" end="1"/>
                                            </p:txEl>
                                          </p:spTgt>
                                        </p:tgtEl>
                                        <p:attrNameLst>
                                          <p:attrName>style.visibility</p:attrName>
                                        </p:attrNameLst>
                                      </p:cBhvr>
                                      <p:to>
                                        <p:strVal val="visible"/>
                                      </p:to>
                                    </p:set>
                                    <p:animEffect transition="in" filter="fade">
                                      <p:cBhvr>
                                        <p:cTn id="27" dur="500"/>
                                        <p:tgtEl>
                                          <p:spTgt spid="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6" grpId="0"/>
      <p:bldP spid="7" grpId="0" build="p"/>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smtClean="0"/>
              <a:t>Searching for Correlations</a:t>
            </a:r>
            <a:endParaRPr lang="en-US" dirty="0">
              <a:latin typeface="Courier New" charset="0"/>
              <a:ea typeface="Courier New" charset="0"/>
              <a:cs typeface="Courier New" charset="0"/>
            </a:endParaRPr>
          </a:p>
        </p:txBody>
      </p:sp>
      <p:sp>
        <p:nvSpPr>
          <p:cNvPr id="4" name="TextBox 3"/>
          <p:cNvSpPr txBox="1"/>
          <p:nvPr/>
        </p:nvSpPr>
        <p:spPr>
          <a:xfrm>
            <a:off x="140043" y="1905000"/>
            <a:ext cx="5896232" cy="3785652"/>
          </a:xfrm>
          <a:prstGeom prst="rect">
            <a:avLst/>
          </a:prstGeom>
          <a:noFill/>
        </p:spPr>
        <p:txBody>
          <a:bodyPr wrap="square" rtlCol="0">
            <a:spAutoFit/>
          </a:bodyPr>
          <a:lstStyle/>
          <a:p>
            <a:pPr marL="342900" indent="-342900">
              <a:lnSpc>
                <a:spcPct val="200000"/>
              </a:lnSpc>
              <a:buFont typeface="Arial" charset="0"/>
              <a:buChar char="•"/>
            </a:pPr>
            <a:r>
              <a:rPr lang="en-US" dirty="0">
                <a:solidFill>
                  <a:schemeClr val="bg1"/>
                </a:solidFill>
              </a:rPr>
              <a:t>Is there a trend?</a:t>
            </a:r>
          </a:p>
          <a:p>
            <a:pPr marL="342900" indent="-342900">
              <a:lnSpc>
                <a:spcPct val="200000"/>
              </a:lnSpc>
              <a:buFont typeface="Arial" charset="0"/>
              <a:buChar char="•"/>
            </a:pPr>
            <a:r>
              <a:rPr lang="en-US" dirty="0">
                <a:solidFill>
                  <a:schemeClr val="bg1"/>
                </a:solidFill>
              </a:rPr>
              <a:t>Are there </a:t>
            </a:r>
            <a:r>
              <a:rPr lang="en-US" b="1" i="1" dirty="0">
                <a:solidFill>
                  <a:schemeClr val="bg1"/>
                </a:solidFill>
              </a:rPr>
              <a:t>outliers</a:t>
            </a:r>
            <a:r>
              <a:rPr lang="en-US" dirty="0">
                <a:solidFill>
                  <a:schemeClr val="bg1"/>
                </a:solidFill>
              </a:rPr>
              <a:t>?</a:t>
            </a:r>
          </a:p>
          <a:p>
            <a:pPr marL="342900" indent="-342900">
              <a:lnSpc>
                <a:spcPct val="200000"/>
              </a:lnSpc>
              <a:buFont typeface="Arial" charset="0"/>
              <a:buChar char="•"/>
            </a:pPr>
            <a:r>
              <a:rPr lang="en-US" dirty="0">
                <a:solidFill>
                  <a:schemeClr val="bg1"/>
                </a:solidFill>
              </a:rPr>
              <a:t>Hover over each dot</a:t>
            </a:r>
            <a:r>
              <a:rPr lang="en-US" dirty="0" smtClean="0">
                <a:solidFill>
                  <a:schemeClr val="bg1"/>
                </a:solidFill>
              </a:rPr>
              <a:t>.</a:t>
            </a:r>
          </a:p>
          <a:p>
            <a:pPr marL="342900" indent="-342900">
              <a:lnSpc>
                <a:spcPct val="200000"/>
              </a:lnSpc>
              <a:buFont typeface="Arial" charset="0"/>
              <a:buChar char="•"/>
            </a:pPr>
            <a:r>
              <a:rPr lang="en-US" dirty="0" smtClean="0">
                <a:solidFill>
                  <a:schemeClr val="bg1"/>
                </a:solidFill>
              </a:rPr>
              <a:t>Correlations</a:t>
            </a:r>
          </a:p>
          <a:p>
            <a:pPr marL="800100" lvl="1" indent="-342900">
              <a:buFont typeface="Arial" charset="0"/>
              <a:buChar char="•"/>
            </a:pPr>
            <a:r>
              <a:rPr lang="en-US" dirty="0" smtClean="0">
                <a:solidFill>
                  <a:schemeClr val="bg1"/>
                </a:solidFill>
              </a:rPr>
              <a:t>Direction</a:t>
            </a:r>
          </a:p>
          <a:p>
            <a:pPr marL="800100" lvl="1" indent="-342900">
              <a:buFont typeface="Arial" charset="0"/>
              <a:buChar char="•"/>
            </a:pPr>
            <a:r>
              <a:rPr lang="en-US" dirty="0" smtClean="0">
                <a:solidFill>
                  <a:schemeClr val="bg1"/>
                </a:solidFill>
              </a:rPr>
              <a:t>Strength</a:t>
            </a:r>
          </a:p>
        </p:txBody>
      </p:sp>
      <p:sp>
        <p:nvSpPr>
          <p:cNvPr id="5" name="Footer Placeholder 4"/>
          <p:cNvSpPr>
            <a:spLocks noGrp="1"/>
          </p:cNvSpPr>
          <p:nvPr>
            <p:ph type="ftr" sz="quarter" idx="11"/>
          </p:nvPr>
        </p:nvSpPr>
        <p:spPr/>
        <p:txBody>
          <a:bodyPr/>
          <a:lstStyle/>
          <a:p>
            <a:pPr>
              <a:defRPr/>
            </a:pPr>
            <a:r>
              <a:rPr lang="en-US"/>
              <a:t>www.BootstrapWorld.org     |    #BootstrapCS</a:t>
            </a:r>
            <a:endParaRPr lang="en-US" dirty="0"/>
          </a:p>
        </p:txBody>
      </p:sp>
      <p:grpSp>
        <p:nvGrpSpPr>
          <p:cNvPr id="9" name="Group 8"/>
          <p:cNvGrpSpPr/>
          <p:nvPr/>
        </p:nvGrpSpPr>
        <p:grpSpPr>
          <a:xfrm>
            <a:off x="4038600" y="1600200"/>
            <a:ext cx="4753328" cy="4163747"/>
            <a:chOff x="4495800" y="2001795"/>
            <a:chExt cx="4114800" cy="3604419"/>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95800" y="2369238"/>
              <a:ext cx="4114800" cy="3236976"/>
            </a:xfrm>
            <a:prstGeom prst="rect">
              <a:avLst/>
            </a:prstGeom>
          </p:spPr>
        </p:pic>
        <p:sp>
          <p:nvSpPr>
            <p:cNvPr id="8" name="TextBox 7"/>
            <p:cNvSpPr txBox="1"/>
            <p:nvPr/>
          </p:nvSpPr>
          <p:spPr>
            <a:xfrm>
              <a:off x="5177482" y="2001795"/>
              <a:ext cx="3040769" cy="369332"/>
            </a:xfrm>
            <a:prstGeom prst="rect">
              <a:avLst/>
            </a:prstGeom>
            <a:noFill/>
          </p:spPr>
          <p:txBody>
            <a:bodyPr wrap="none" rtlCol="0">
              <a:spAutoFit/>
            </a:bodyPr>
            <a:lstStyle/>
            <a:p>
              <a:r>
                <a:rPr lang="en-US" sz="1800" dirty="0" smtClean="0">
                  <a:solidFill>
                    <a:schemeClr val="tx1">
                      <a:lumMod val="50000"/>
                    </a:schemeClr>
                  </a:solidFill>
                  <a:latin typeface="Helvetica" charset="0"/>
                  <a:ea typeface="Helvetica" charset="0"/>
                  <a:cs typeface="Helvetica" charset="0"/>
                </a:rPr>
                <a:t>Age (</a:t>
              </a:r>
              <a:r>
                <a:rPr lang="en-US" sz="1800" dirty="0" err="1" smtClean="0">
                  <a:solidFill>
                    <a:schemeClr val="tx1">
                      <a:lumMod val="50000"/>
                    </a:schemeClr>
                  </a:solidFill>
                  <a:latin typeface="Helvetica" charset="0"/>
                  <a:ea typeface="Helvetica" charset="0"/>
                  <a:cs typeface="Helvetica" charset="0"/>
                </a:rPr>
                <a:t>yrs</a:t>
              </a:r>
              <a:r>
                <a:rPr lang="en-US" sz="1800" dirty="0" smtClean="0">
                  <a:solidFill>
                    <a:schemeClr val="tx1">
                      <a:lumMod val="50000"/>
                    </a:schemeClr>
                  </a:solidFill>
                  <a:latin typeface="Helvetica" charset="0"/>
                  <a:ea typeface="Helvetica" charset="0"/>
                  <a:cs typeface="Helvetica" charset="0"/>
                </a:rPr>
                <a:t>) v. Adoptions (</a:t>
              </a:r>
              <a:r>
                <a:rPr lang="en-US" sz="1800" dirty="0" err="1" smtClean="0">
                  <a:solidFill>
                    <a:schemeClr val="tx1">
                      <a:lumMod val="50000"/>
                    </a:schemeClr>
                  </a:solidFill>
                  <a:latin typeface="Helvetica" charset="0"/>
                  <a:ea typeface="Helvetica" charset="0"/>
                  <a:cs typeface="Helvetica" charset="0"/>
                </a:rPr>
                <a:t>wks</a:t>
              </a:r>
              <a:r>
                <a:rPr lang="en-US" sz="1800" dirty="0" smtClean="0">
                  <a:solidFill>
                    <a:schemeClr val="tx1">
                      <a:lumMod val="50000"/>
                    </a:schemeClr>
                  </a:solidFill>
                  <a:latin typeface="Helvetica" charset="0"/>
                  <a:ea typeface="Helvetica" charset="0"/>
                  <a:cs typeface="Helvetica" charset="0"/>
                </a:rPr>
                <a:t>)</a:t>
              </a:r>
              <a:endParaRPr lang="en-US" sz="1800" dirty="0">
                <a:solidFill>
                  <a:schemeClr val="tx1">
                    <a:lumMod val="50000"/>
                  </a:schemeClr>
                </a:solidFill>
                <a:latin typeface="Helvetica" charset="0"/>
                <a:ea typeface="Helvetica" charset="0"/>
                <a:cs typeface="Helvetica" charset="0"/>
              </a:endParaRPr>
            </a:p>
          </p:txBody>
        </p:sp>
      </p:grpSp>
    </p:spTree>
    <p:extLst>
      <p:ext uri="{BB962C8B-B14F-4D97-AF65-F5344CB8AC3E}">
        <p14:creationId xmlns:p14="http://schemas.microsoft.com/office/powerpoint/2010/main" val="677374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Correlation &lt;&gt; Causation</a:t>
            </a:r>
            <a:endParaRPr lang="en-US" dirty="0">
              <a:latin typeface="Courier New" charset="0"/>
              <a:ea typeface="Courier New" charset="0"/>
              <a:cs typeface="Courier New" charset="0"/>
            </a:endParaRPr>
          </a:p>
        </p:txBody>
      </p:sp>
      <p:sp>
        <p:nvSpPr>
          <p:cNvPr id="4" name="TextBox 3"/>
          <p:cNvSpPr txBox="1"/>
          <p:nvPr/>
        </p:nvSpPr>
        <p:spPr>
          <a:xfrm>
            <a:off x="304800" y="5120863"/>
            <a:ext cx="8534400" cy="400110"/>
          </a:xfrm>
          <a:prstGeom prst="rect">
            <a:avLst/>
          </a:prstGeom>
          <a:noFill/>
        </p:spPr>
        <p:txBody>
          <a:bodyPr wrap="square" rtlCol="0">
            <a:spAutoFit/>
          </a:bodyPr>
          <a:lstStyle/>
          <a:p>
            <a:pPr marL="198438" algn="ctr"/>
            <a:r>
              <a:rPr lang="en-US" sz="2000" dirty="0" smtClean="0">
                <a:solidFill>
                  <a:schemeClr val="bg1"/>
                </a:solidFill>
              </a:rPr>
              <a:t>Search for correlations </a:t>
            </a:r>
            <a:r>
              <a:rPr lang="mr-IN" sz="2000" dirty="0" smtClean="0">
                <a:solidFill>
                  <a:schemeClr val="bg1"/>
                </a:solidFill>
              </a:rPr>
              <a:t>–</a:t>
            </a:r>
            <a:r>
              <a:rPr lang="en-US" sz="2000" dirty="0" smtClean="0">
                <a:solidFill>
                  <a:schemeClr val="bg1"/>
                </a:solidFill>
              </a:rPr>
              <a:t> not causes! </a:t>
            </a:r>
            <a:r>
              <a:rPr lang="mr-IN" sz="2000" dirty="0" smtClean="0">
                <a:solidFill>
                  <a:schemeClr val="bg1"/>
                </a:solidFill>
              </a:rPr>
              <a:t>–</a:t>
            </a:r>
            <a:r>
              <a:rPr lang="en-US" sz="2000" dirty="0" smtClean="0">
                <a:solidFill>
                  <a:schemeClr val="bg1"/>
                </a:solidFill>
              </a:rPr>
              <a:t> in your dataset</a:t>
            </a:r>
            <a:endParaRPr lang="en-US" sz="2000" dirty="0">
              <a:solidFill>
                <a:schemeClr val="bg1"/>
              </a:solidFill>
            </a:endParaRPr>
          </a:p>
        </p:txBody>
      </p:sp>
      <p:grpSp>
        <p:nvGrpSpPr>
          <p:cNvPr id="15" name="Group 14"/>
          <p:cNvGrpSpPr/>
          <p:nvPr/>
        </p:nvGrpSpPr>
        <p:grpSpPr>
          <a:xfrm>
            <a:off x="1844246" y="1133058"/>
            <a:ext cx="6251218" cy="3828871"/>
            <a:chOff x="1143000" y="2895600"/>
            <a:chExt cx="6251218" cy="3828871"/>
          </a:xfrm>
        </p:grpSpPr>
        <p:pic>
          <p:nvPicPr>
            <p:cNvPr id="2" name="Picture 1"/>
            <p:cNvPicPr>
              <a:picLocks noChangeAspect="1"/>
            </p:cNvPicPr>
            <p:nvPr/>
          </p:nvPicPr>
          <p:blipFill>
            <a:blip r:embed="rId2"/>
            <a:stretch>
              <a:fillRect/>
            </a:stretch>
          </p:blipFill>
          <p:spPr>
            <a:xfrm>
              <a:off x="1143000" y="2895600"/>
              <a:ext cx="6251218" cy="3828871"/>
            </a:xfrm>
            <a:prstGeom prst="rect">
              <a:avLst/>
            </a:prstGeom>
          </p:spPr>
        </p:pic>
        <p:pic>
          <p:nvPicPr>
            <p:cNvPr id="6" name="Picture 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133600" y="5054600"/>
              <a:ext cx="365073" cy="355600"/>
            </a:xfrm>
            <a:prstGeom prst="rect">
              <a:avLst/>
            </a:prstGeom>
          </p:spPr>
        </p:pic>
        <p:pic>
          <p:nvPicPr>
            <p:cNvPr id="7" name="Picture 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001936" y="4914900"/>
              <a:ext cx="365073" cy="355600"/>
            </a:xfrm>
            <a:prstGeom prst="rect">
              <a:avLst/>
            </a:prstGeom>
          </p:spPr>
        </p:pic>
        <p:pic>
          <p:nvPicPr>
            <p:cNvPr id="9" name="Picture 8"/>
            <p:cNvPicPr>
              <a:picLocks noChangeAspect="1"/>
            </p:cNvPicPr>
            <p:nvPr/>
          </p:nvPicPr>
          <p:blipFill>
            <a:blip r:embed="rId4"/>
            <a:stretch>
              <a:fillRect/>
            </a:stretch>
          </p:blipFill>
          <p:spPr>
            <a:xfrm>
              <a:off x="3686122" y="4699000"/>
              <a:ext cx="368300" cy="355600"/>
            </a:xfrm>
            <a:prstGeom prst="rect">
              <a:avLst/>
            </a:prstGeom>
          </p:spPr>
        </p:pic>
        <p:pic>
          <p:nvPicPr>
            <p:cNvPr id="10" name="Picture 9"/>
            <p:cNvPicPr>
              <a:picLocks noChangeAspect="1"/>
            </p:cNvPicPr>
            <p:nvPr/>
          </p:nvPicPr>
          <p:blipFill>
            <a:blip r:embed="rId4"/>
            <a:stretch>
              <a:fillRect/>
            </a:stretch>
          </p:blipFill>
          <p:spPr>
            <a:xfrm>
              <a:off x="4498922" y="4419600"/>
              <a:ext cx="368300" cy="355600"/>
            </a:xfrm>
            <a:prstGeom prst="rect">
              <a:avLst/>
            </a:prstGeom>
          </p:spPr>
        </p:pic>
        <p:pic>
          <p:nvPicPr>
            <p:cNvPr id="11" name="Picture 10"/>
            <p:cNvPicPr>
              <a:picLocks noChangeAspect="1"/>
            </p:cNvPicPr>
            <p:nvPr/>
          </p:nvPicPr>
          <p:blipFill>
            <a:blip r:embed="rId4"/>
            <a:stretch>
              <a:fillRect/>
            </a:stretch>
          </p:blipFill>
          <p:spPr>
            <a:xfrm>
              <a:off x="5311722" y="4146729"/>
              <a:ext cx="368300" cy="355600"/>
            </a:xfrm>
            <a:prstGeom prst="rect">
              <a:avLst/>
            </a:prstGeom>
          </p:spPr>
        </p:pic>
        <p:pic>
          <p:nvPicPr>
            <p:cNvPr id="12" name="Picture 11"/>
            <p:cNvPicPr>
              <a:picLocks noChangeAspect="1"/>
            </p:cNvPicPr>
            <p:nvPr/>
          </p:nvPicPr>
          <p:blipFill>
            <a:blip r:embed="rId4"/>
            <a:stretch>
              <a:fillRect/>
            </a:stretch>
          </p:blipFill>
          <p:spPr>
            <a:xfrm>
              <a:off x="6019543" y="3819614"/>
              <a:ext cx="368300" cy="355600"/>
            </a:xfrm>
            <a:prstGeom prst="rect">
              <a:avLst/>
            </a:prstGeom>
          </p:spPr>
        </p:pic>
        <p:pic>
          <p:nvPicPr>
            <p:cNvPr id="13" name="Picture 12"/>
            <p:cNvPicPr>
              <a:picLocks noChangeAspect="1"/>
            </p:cNvPicPr>
            <p:nvPr/>
          </p:nvPicPr>
          <p:blipFill>
            <a:blip r:embed="rId4"/>
            <a:stretch>
              <a:fillRect/>
            </a:stretch>
          </p:blipFill>
          <p:spPr>
            <a:xfrm>
              <a:off x="6849984" y="3571964"/>
              <a:ext cx="368300" cy="355600"/>
            </a:xfrm>
            <a:prstGeom prst="rect">
              <a:avLst/>
            </a:prstGeom>
          </p:spPr>
        </p:pic>
      </p:grpSp>
      <p:sp>
        <p:nvSpPr>
          <p:cNvPr id="14" name="Footer Placeholder 13"/>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397199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smtClean="0"/>
              <a:t>Predictors</a:t>
            </a:r>
            <a:endParaRPr lang="en-US" dirty="0">
              <a:latin typeface="Courier New" charset="0"/>
              <a:ea typeface="Courier New" charset="0"/>
              <a:cs typeface="Courier New" charset="0"/>
            </a:endParaRPr>
          </a:p>
        </p:txBody>
      </p:sp>
      <p:sp>
        <p:nvSpPr>
          <p:cNvPr id="4" name="TextBox 3"/>
          <p:cNvSpPr txBox="1"/>
          <p:nvPr/>
        </p:nvSpPr>
        <p:spPr>
          <a:xfrm>
            <a:off x="140043" y="1905000"/>
            <a:ext cx="5896232" cy="3046988"/>
          </a:xfrm>
          <a:prstGeom prst="rect">
            <a:avLst/>
          </a:prstGeom>
          <a:noFill/>
        </p:spPr>
        <p:txBody>
          <a:bodyPr wrap="square" rtlCol="0">
            <a:spAutoFit/>
          </a:bodyPr>
          <a:lstStyle/>
          <a:p>
            <a:pPr marL="342900" indent="-342900">
              <a:lnSpc>
                <a:spcPct val="200000"/>
              </a:lnSpc>
              <a:buFont typeface="Arial" charset="0"/>
              <a:buChar char="•"/>
            </a:pPr>
            <a:r>
              <a:rPr lang="en-US" dirty="0" smtClean="0">
                <a:solidFill>
                  <a:schemeClr val="bg1"/>
                </a:solidFill>
              </a:rPr>
              <a:t>Suppose there </a:t>
            </a:r>
            <a:r>
              <a:rPr lang="en-US" i="1" dirty="0" smtClean="0">
                <a:solidFill>
                  <a:schemeClr val="bg1"/>
                </a:solidFill>
              </a:rPr>
              <a:t>is </a:t>
            </a:r>
            <a:r>
              <a:rPr lang="en-US" dirty="0" smtClean="0">
                <a:solidFill>
                  <a:schemeClr val="bg1"/>
                </a:solidFill>
              </a:rPr>
              <a:t>a trend</a:t>
            </a:r>
            <a:endParaRPr lang="en-US" dirty="0">
              <a:solidFill>
                <a:schemeClr val="bg1"/>
              </a:solidFill>
            </a:endParaRPr>
          </a:p>
          <a:p>
            <a:pPr marL="342900" indent="-342900">
              <a:lnSpc>
                <a:spcPct val="200000"/>
              </a:lnSpc>
              <a:buFont typeface="Arial" charset="0"/>
              <a:buChar char="•"/>
            </a:pPr>
            <a:r>
              <a:rPr lang="en-US" dirty="0" smtClean="0">
                <a:solidFill>
                  <a:schemeClr val="bg1"/>
                </a:solidFill>
              </a:rPr>
              <a:t>Can you draw it?</a:t>
            </a:r>
            <a:endParaRPr lang="en-US" dirty="0">
              <a:solidFill>
                <a:schemeClr val="bg1"/>
              </a:solidFill>
            </a:endParaRPr>
          </a:p>
          <a:p>
            <a:pPr marL="342900" indent="-342900">
              <a:lnSpc>
                <a:spcPct val="200000"/>
              </a:lnSpc>
              <a:buFont typeface="Arial" charset="0"/>
              <a:buChar char="•"/>
            </a:pPr>
            <a:r>
              <a:rPr lang="en-US" dirty="0" smtClean="0">
                <a:solidFill>
                  <a:schemeClr val="bg1"/>
                </a:solidFill>
              </a:rPr>
              <a:t>We can make predictions!</a:t>
            </a:r>
          </a:p>
          <a:p>
            <a:pPr marL="342900" indent="-342900">
              <a:lnSpc>
                <a:spcPct val="200000"/>
              </a:lnSpc>
              <a:buFont typeface="Arial" charset="0"/>
              <a:buChar char="•"/>
            </a:pPr>
            <a:r>
              <a:rPr lang="en-US" dirty="0" smtClean="0">
                <a:solidFill>
                  <a:schemeClr val="bg1"/>
                </a:solidFill>
              </a:rPr>
              <a:t>Page 52</a:t>
            </a:r>
            <a:r>
              <a:rPr lang="mr-IN" dirty="0" smtClean="0">
                <a:solidFill>
                  <a:schemeClr val="bg1"/>
                </a:solidFill>
              </a:rPr>
              <a:t>…</a:t>
            </a:r>
            <a:endParaRPr lang="en-US" dirty="0" smtClean="0">
              <a:solidFill>
                <a:schemeClr val="bg1"/>
              </a:solidFill>
            </a:endParaRPr>
          </a:p>
        </p:txBody>
      </p:sp>
      <p:sp>
        <p:nvSpPr>
          <p:cNvPr id="5" name="Footer Placeholder 4"/>
          <p:cNvSpPr>
            <a:spLocks noGrp="1"/>
          </p:cNvSpPr>
          <p:nvPr>
            <p:ph type="ftr" sz="quarter" idx="11"/>
          </p:nvPr>
        </p:nvSpPr>
        <p:spPr/>
        <p:txBody>
          <a:bodyPr/>
          <a:lstStyle/>
          <a:p>
            <a:pPr>
              <a:defRPr/>
            </a:pPr>
            <a:r>
              <a:rPr lang="en-US"/>
              <a:t>www.BootstrapWorld.org     |    #BootstrapCS</a:t>
            </a:r>
            <a:endParaRPr lang="en-US" dirty="0"/>
          </a:p>
        </p:txBody>
      </p:sp>
      <p:grpSp>
        <p:nvGrpSpPr>
          <p:cNvPr id="9" name="Group 8"/>
          <p:cNvGrpSpPr/>
          <p:nvPr/>
        </p:nvGrpSpPr>
        <p:grpSpPr>
          <a:xfrm>
            <a:off x="4038600" y="1600200"/>
            <a:ext cx="4753328" cy="4163747"/>
            <a:chOff x="4495800" y="2001795"/>
            <a:chExt cx="4114800" cy="3604419"/>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95800" y="2369238"/>
              <a:ext cx="4114800" cy="3236976"/>
            </a:xfrm>
            <a:prstGeom prst="rect">
              <a:avLst/>
            </a:prstGeom>
          </p:spPr>
        </p:pic>
        <p:sp>
          <p:nvSpPr>
            <p:cNvPr id="8" name="TextBox 7"/>
            <p:cNvSpPr txBox="1"/>
            <p:nvPr/>
          </p:nvSpPr>
          <p:spPr>
            <a:xfrm>
              <a:off x="5177482" y="2001795"/>
              <a:ext cx="3040769" cy="369332"/>
            </a:xfrm>
            <a:prstGeom prst="rect">
              <a:avLst/>
            </a:prstGeom>
            <a:noFill/>
          </p:spPr>
          <p:txBody>
            <a:bodyPr wrap="none" rtlCol="0">
              <a:spAutoFit/>
            </a:bodyPr>
            <a:lstStyle/>
            <a:p>
              <a:r>
                <a:rPr lang="en-US" sz="1800" dirty="0" smtClean="0">
                  <a:solidFill>
                    <a:schemeClr val="tx1">
                      <a:lumMod val="50000"/>
                    </a:schemeClr>
                  </a:solidFill>
                  <a:latin typeface="Helvetica" charset="0"/>
                  <a:ea typeface="Helvetica" charset="0"/>
                  <a:cs typeface="Helvetica" charset="0"/>
                </a:rPr>
                <a:t>Age (</a:t>
              </a:r>
              <a:r>
                <a:rPr lang="en-US" sz="1800" dirty="0" err="1" smtClean="0">
                  <a:solidFill>
                    <a:schemeClr val="tx1">
                      <a:lumMod val="50000"/>
                    </a:schemeClr>
                  </a:solidFill>
                  <a:latin typeface="Helvetica" charset="0"/>
                  <a:ea typeface="Helvetica" charset="0"/>
                  <a:cs typeface="Helvetica" charset="0"/>
                </a:rPr>
                <a:t>yrs</a:t>
              </a:r>
              <a:r>
                <a:rPr lang="en-US" sz="1800" dirty="0" smtClean="0">
                  <a:solidFill>
                    <a:schemeClr val="tx1">
                      <a:lumMod val="50000"/>
                    </a:schemeClr>
                  </a:solidFill>
                  <a:latin typeface="Helvetica" charset="0"/>
                  <a:ea typeface="Helvetica" charset="0"/>
                  <a:cs typeface="Helvetica" charset="0"/>
                </a:rPr>
                <a:t>) v. Adoptions (</a:t>
              </a:r>
              <a:r>
                <a:rPr lang="en-US" sz="1800" dirty="0" err="1" smtClean="0">
                  <a:solidFill>
                    <a:schemeClr val="tx1">
                      <a:lumMod val="50000"/>
                    </a:schemeClr>
                  </a:solidFill>
                  <a:latin typeface="Helvetica" charset="0"/>
                  <a:ea typeface="Helvetica" charset="0"/>
                  <a:cs typeface="Helvetica" charset="0"/>
                </a:rPr>
                <a:t>wks</a:t>
              </a:r>
              <a:r>
                <a:rPr lang="en-US" sz="1800" dirty="0" smtClean="0">
                  <a:solidFill>
                    <a:schemeClr val="tx1">
                      <a:lumMod val="50000"/>
                    </a:schemeClr>
                  </a:solidFill>
                  <a:latin typeface="Helvetica" charset="0"/>
                  <a:ea typeface="Helvetica" charset="0"/>
                  <a:cs typeface="Helvetica" charset="0"/>
                </a:rPr>
                <a:t>)</a:t>
              </a:r>
              <a:endParaRPr lang="en-US" sz="1800" dirty="0">
                <a:solidFill>
                  <a:schemeClr val="tx1">
                    <a:lumMod val="50000"/>
                  </a:schemeClr>
                </a:solidFill>
                <a:latin typeface="Helvetica" charset="0"/>
                <a:ea typeface="Helvetica" charset="0"/>
                <a:cs typeface="Helvetica" charset="0"/>
              </a:endParaRPr>
            </a:p>
          </p:txBody>
        </p:sp>
      </p:grpSp>
      <p:cxnSp>
        <p:nvCxnSpPr>
          <p:cNvPr id="12" name="Straight Connector 11"/>
          <p:cNvCxnSpPr/>
          <p:nvPr/>
        </p:nvCxnSpPr>
        <p:spPr>
          <a:xfrm flipV="1">
            <a:off x="4648200" y="4267200"/>
            <a:ext cx="3962400" cy="1219200"/>
          </a:xfrm>
          <a:prstGeom prst="line">
            <a:avLst/>
          </a:prstGeom>
          <a:ln w="38100">
            <a:solidFill>
              <a:srgbClr val="FF0000"/>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19531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2" end="2"/>
                                            </p:txEl>
                                          </p:spTgt>
                                        </p:tgtEl>
                                        <p:attrNameLst>
                                          <p:attrName>style.visibility</p:attrName>
                                        </p:attrNameLst>
                                      </p:cBhvr>
                                      <p:to>
                                        <p:strVal val="visible"/>
                                      </p:to>
                                    </p:set>
                                    <p:animEffect transition="in" filter="fade">
                                      <p:cBhvr>
                                        <p:cTn id="22" dur="500"/>
                                        <p:tgtEl>
                                          <p:spTgt spid="4">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3" end="3"/>
                                            </p:txEl>
                                          </p:spTgt>
                                        </p:tgtEl>
                                        <p:attrNameLst>
                                          <p:attrName>style.visibility</p:attrName>
                                        </p:attrNameLst>
                                      </p:cBhvr>
                                      <p:to>
                                        <p:strVal val="visible"/>
                                      </p:to>
                                    </p:set>
                                    <p:animEffect transition="in" filter="fade">
                                      <p:cBhvr>
                                        <p:cTn id="27"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The Austerity Problem</a:t>
            </a:r>
          </a:p>
        </p:txBody>
      </p:sp>
      <p:sp>
        <p:nvSpPr>
          <p:cNvPr id="6" name="Content Placeholder 5"/>
          <p:cNvSpPr>
            <a:spLocks noGrp="1"/>
          </p:cNvSpPr>
          <p:nvPr>
            <p:ph idx="1"/>
          </p:nvPr>
        </p:nvSpPr>
        <p:spPr/>
        <p:txBody>
          <a:bodyPr/>
          <a:lstStyle/>
          <a:p>
            <a:r>
              <a:rPr lang="en-US" sz="2400" dirty="0"/>
              <a:t>Austerity was based on recommendations from economists</a:t>
            </a:r>
          </a:p>
          <a:p>
            <a:endParaRPr lang="en-US" sz="2400" dirty="0"/>
          </a:p>
          <a:p>
            <a:r>
              <a:rPr lang="en-US" sz="2400" dirty="0"/>
              <a:t>Those economists created a giant Excel spreadsheet to analyze historical data</a:t>
            </a:r>
          </a:p>
          <a:p>
            <a:endParaRPr lang="en-US" sz="2400" dirty="0"/>
          </a:p>
          <a:p>
            <a:r>
              <a:rPr lang="en-US" sz="2400" dirty="0"/>
              <a:t>“Backed by millions of data points” sounds a lot more convincing than “backed by hundreds of data points”.</a:t>
            </a:r>
          </a:p>
          <a:p>
            <a:endParaRPr lang="en-US" sz="2400" dirty="0"/>
          </a:p>
          <a:p>
            <a:r>
              <a:rPr lang="en-US" sz="2400" dirty="0"/>
              <a:t>There was just one problem</a:t>
            </a:r>
            <a:r>
              <a:rPr lang="mr-IN" sz="2400" dirty="0"/>
              <a:t>…</a:t>
            </a:r>
            <a:endParaRPr lang="en-US" sz="2400" dirty="0"/>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867320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fade">
                                      <p:cBhvr>
                                        <p:cTn id="12" dur="500"/>
                                        <p:tgtEl>
                                          <p:spTgt spid="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animEffect transition="in" filter="fade">
                                      <p:cBhvr>
                                        <p:cTn id="17" dur="500"/>
                                        <p:tgtEl>
                                          <p:spTgt spid="6">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6" end="6"/>
                                            </p:txEl>
                                          </p:spTgt>
                                        </p:tgtEl>
                                        <p:attrNameLst>
                                          <p:attrName>style.visibility</p:attrName>
                                        </p:attrNameLst>
                                      </p:cBhvr>
                                      <p:to>
                                        <p:strVal val="visible"/>
                                      </p:to>
                                    </p:set>
                                    <p:animEffect transition="in" filter="fade">
                                      <p:cBhvr>
                                        <p:cTn id="22"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Unit 8</a:t>
            </a:r>
          </a:p>
        </p:txBody>
      </p:sp>
    </p:spTree>
  </p:cSld>
  <p:clrMapOvr>
    <a:masterClrMapping/>
  </p:clrMapOvr>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smtClean="0"/>
              <a:t>Searching for Correlations</a:t>
            </a:r>
            <a:endParaRPr lang="en-US" dirty="0">
              <a:latin typeface="Courier New" charset="0"/>
              <a:ea typeface="Courier New" charset="0"/>
              <a:cs typeface="Courier New" charset="0"/>
            </a:endParaRPr>
          </a:p>
        </p:txBody>
      </p:sp>
      <p:sp>
        <p:nvSpPr>
          <p:cNvPr id="4" name="TextBox 3"/>
          <p:cNvSpPr txBox="1"/>
          <p:nvPr/>
        </p:nvSpPr>
        <p:spPr>
          <a:xfrm>
            <a:off x="140043" y="1905000"/>
            <a:ext cx="5259281" cy="3416320"/>
          </a:xfrm>
          <a:prstGeom prst="rect">
            <a:avLst/>
          </a:prstGeom>
          <a:noFill/>
        </p:spPr>
        <p:txBody>
          <a:bodyPr wrap="square" rtlCol="0">
            <a:spAutoFit/>
          </a:bodyPr>
          <a:lstStyle/>
          <a:p>
            <a:pPr marL="342900" indent="-342900">
              <a:buFont typeface="Arial" charset="0"/>
              <a:buChar char="•"/>
            </a:pPr>
            <a:r>
              <a:rPr lang="en-US" dirty="0">
                <a:solidFill>
                  <a:schemeClr val="bg1"/>
                </a:solidFill>
              </a:rPr>
              <a:t>How do we measure </a:t>
            </a:r>
            <a:r>
              <a:rPr lang="en-US" dirty="0" smtClean="0">
                <a:solidFill>
                  <a:schemeClr val="bg1"/>
                </a:solidFill>
              </a:rPr>
              <a:t>the “fit” of a predictor (strength of correlation)?</a:t>
            </a:r>
            <a:endParaRPr lang="en-US" dirty="0">
              <a:solidFill>
                <a:schemeClr val="bg1"/>
              </a:solidFill>
            </a:endParaRPr>
          </a:p>
          <a:p>
            <a:pPr marL="342900" indent="-342900">
              <a:buFont typeface="Arial" charset="0"/>
              <a:buChar char="•"/>
            </a:pPr>
            <a:endParaRPr lang="en-US" dirty="0" smtClean="0">
              <a:solidFill>
                <a:schemeClr val="bg1"/>
              </a:solidFill>
            </a:endParaRPr>
          </a:p>
          <a:p>
            <a:pPr marL="342900" indent="-342900">
              <a:buFont typeface="Arial" charset="0"/>
              <a:buChar char="•"/>
            </a:pPr>
            <a:r>
              <a:rPr lang="en-US" dirty="0" smtClean="0">
                <a:solidFill>
                  <a:schemeClr val="bg1"/>
                </a:solidFill>
              </a:rPr>
              <a:t>How do we draw the predictor with the “best fit”?</a:t>
            </a:r>
          </a:p>
          <a:p>
            <a:pPr marL="342900" indent="-342900">
              <a:buFont typeface="Arial" charset="0"/>
              <a:buChar char="•"/>
            </a:pPr>
            <a:endParaRPr lang="en-US" dirty="0">
              <a:solidFill>
                <a:schemeClr val="bg1"/>
              </a:solidFill>
            </a:endParaRPr>
          </a:p>
          <a:p>
            <a:pPr marL="342900" indent="-342900">
              <a:buFont typeface="Arial" charset="0"/>
              <a:buChar char="•"/>
            </a:pPr>
            <a:r>
              <a:rPr lang="en-US" dirty="0" smtClean="0">
                <a:solidFill>
                  <a:schemeClr val="bg1"/>
                </a:solidFill>
              </a:rPr>
              <a:t>Complete Page 57</a:t>
            </a:r>
          </a:p>
          <a:p>
            <a:pPr marL="342900" indent="-342900">
              <a:buFont typeface="Arial" charset="0"/>
              <a:buChar char="•"/>
            </a:pPr>
            <a:endParaRPr lang="en-US" dirty="0" smtClean="0">
              <a:solidFill>
                <a:schemeClr val="bg1"/>
              </a:solidFill>
            </a:endParaRPr>
          </a:p>
          <a:p>
            <a:pPr marL="342900" indent="-342900">
              <a:buFont typeface="Arial" charset="0"/>
              <a:buChar char="•"/>
            </a:pPr>
            <a:r>
              <a:rPr lang="en-US" dirty="0" smtClean="0">
                <a:solidFill>
                  <a:schemeClr val="bg1"/>
                </a:solidFill>
                <a:hlinkClick r:id="rId2"/>
              </a:rPr>
              <a:t>Playing with predictors</a:t>
            </a:r>
            <a:endParaRPr lang="en-US" dirty="0" smtClean="0">
              <a:solidFill>
                <a:schemeClr val="bg1"/>
              </a:solidFill>
            </a:endParaRPr>
          </a:p>
        </p:txBody>
      </p:sp>
      <p:sp>
        <p:nvSpPr>
          <p:cNvPr id="5" name="Footer Placeholder 4"/>
          <p:cNvSpPr>
            <a:spLocks noGrp="1"/>
          </p:cNvSpPr>
          <p:nvPr>
            <p:ph type="ftr" sz="quarter" idx="11"/>
          </p:nvPr>
        </p:nvSpPr>
        <p:spPr/>
        <p:txBody>
          <a:bodyPr/>
          <a:lstStyle/>
          <a:p>
            <a:pPr>
              <a:defRPr/>
            </a:pPr>
            <a:r>
              <a:rPr lang="en-US"/>
              <a:t>www.BootstrapWorld.org     |    #BootstrapCS</a:t>
            </a:r>
            <a:endParaRPr lang="en-US" dirty="0"/>
          </a:p>
        </p:txBody>
      </p:sp>
      <p:grpSp>
        <p:nvGrpSpPr>
          <p:cNvPr id="9" name="Group 8"/>
          <p:cNvGrpSpPr/>
          <p:nvPr/>
        </p:nvGrpSpPr>
        <p:grpSpPr>
          <a:xfrm>
            <a:off x="5399324" y="2133600"/>
            <a:ext cx="3392603" cy="2971800"/>
            <a:chOff x="4495800" y="2001795"/>
            <a:chExt cx="4114800" cy="3604419"/>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95800" y="2369238"/>
              <a:ext cx="4114800" cy="3236976"/>
            </a:xfrm>
            <a:prstGeom prst="rect">
              <a:avLst/>
            </a:prstGeom>
          </p:spPr>
        </p:pic>
        <p:sp>
          <p:nvSpPr>
            <p:cNvPr id="8" name="TextBox 7"/>
            <p:cNvSpPr txBox="1"/>
            <p:nvPr/>
          </p:nvSpPr>
          <p:spPr>
            <a:xfrm>
              <a:off x="5177482" y="2001795"/>
              <a:ext cx="3040769" cy="369332"/>
            </a:xfrm>
            <a:prstGeom prst="rect">
              <a:avLst/>
            </a:prstGeom>
            <a:noFill/>
          </p:spPr>
          <p:txBody>
            <a:bodyPr wrap="none" rtlCol="0">
              <a:spAutoFit/>
            </a:bodyPr>
            <a:lstStyle/>
            <a:p>
              <a:r>
                <a:rPr lang="en-US" sz="1800" dirty="0" smtClean="0">
                  <a:solidFill>
                    <a:schemeClr val="tx1">
                      <a:lumMod val="50000"/>
                    </a:schemeClr>
                  </a:solidFill>
                  <a:latin typeface="Helvetica" charset="0"/>
                  <a:ea typeface="Helvetica" charset="0"/>
                  <a:cs typeface="Helvetica" charset="0"/>
                </a:rPr>
                <a:t>Age (</a:t>
              </a:r>
              <a:r>
                <a:rPr lang="en-US" sz="1800" dirty="0" err="1" smtClean="0">
                  <a:solidFill>
                    <a:schemeClr val="tx1">
                      <a:lumMod val="50000"/>
                    </a:schemeClr>
                  </a:solidFill>
                  <a:latin typeface="Helvetica" charset="0"/>
                  <a:ea typeface="Helvetica" charset="0"/>
                  <a:cs typeface="Helvetica" charset="0"/>
                </a:rPr>
                <a:t>yrs</a:t>
              </a:r>
              <a:r>
                <a:rPr lang="en-US" sz="1800" dirty="0" smtClean="0">
                  <a:solidFill>
                    <a:schemeClr val="tx1">
                      <a:lumMod val="50000"/>
                    </a:schemeClr>
                  </a:solidFill>
                  <a:latin typeface="Helvetica" charset="0"/>
                  <a:ea typeface="Helvetica" charset="0"/>
                  <a:cs typeface="Helvetica" charset="0"/>
                </a:rPr>
                <a:t>) v. Adoptions (</a:t>
              </a:r>
              <a:r>
                <a:rPr lang="en-US" sz="1800" dirty="0" err="1" smtClean="0">
                  <a:solidFill>
                    <a:schemeClr val="tx1">
                      <a:lumMod val="50000"/>
                    </a:schemeClr>
                  </a:solidFill>
                  <a:latin typeface="Helvetica" charset="0"/>
                  <a:ea typeface="Helvetica" charset="0"/>
                  <a:cs typeface="Helvetica" charset="0"/>
                </a:rPr>
                <a:t>wks</a:t>
              </a:r>
              <a:r>
                <a:rPr lang="en-US" sz="1800" dirty="0" smtClean="0">
                  <a:solidFill>
                    <a:schemeClr val="tx1">
                      <a:lumMod val="50000"/>
                    </a:schemeClr>
                  </a:solidFill>
                  <a:latin typeface="Helvetica" charset="0"/>
                  <a:ea typeface="Helvetica" charset="0"/>
                  <a:cs typeface="Helvetica" charset="0"/>
                </a:rPr>
                <a:t>)</a:t>
              </a:r>
              <a:endParaRPr lang="en-US" sz="1800" dirty="0">
                <a:solidFill>
                  <a:schemeClr val="tx1">
                    <a:lumMod val="50000"/>
                  </a:schemeClr>
                </a:solidFill>
                <a:latin typeface="Helvetica" charset="0"/>
                <a:ea typeface="Helvetica" charset="0"/>
                <a:cs typeface="Helvetica" charset="0"/>
              </a:endParaRPr>
            </a:p>
          </p:txBody>
        </p:sp>
      </p:grpSp>
    </p:spTree>
    <p:extLst>
      <p:ext uri="{BB962C8B-B14F-4D97-AF65-F5344CB8AC3E}">
        <p14:creationId xmlns:p14="http://schemas.microsoft.com/office/powerpoint/2010/main" val="1405368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animEffect transition="in" filter="fade">
                                      <p:cBhvr>
                                        <p:cTn id="17" dur="500"/>
                                        <p:tgtEl>
                                          <p:spTgt spid="4">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6" end="6"/>
                                            </p:txEl>
                                          </p:spTgt>
                                        </p:tgtEl>
                                        <p:attrNameLst>
                                          <p:attrName>style.visibility</p:attrName>
                                        </p:attrNameLst>
                                      </p:cBhvr>
                                      <p:to>
                                        <p:strVal val="visible"/>
                                      </p:to>
                                    </p:set>
                                    <p:animEffect transition="in" filter="fade">
                                      <p:cBhvr>
                                        <p:cTn id="22"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smtClean="0"/>
              <a:t>Linear Regression</a:t>
            </a:r>
            <a:endParaRPr lang="en-US" dirty="0">
              <a:latin typeface="Courier New" charset="0"/>
              <a:ea typeface="Courier New" charset="0"/>
              <a:cs typeface="Courier New" charset="0"/>
            </a:endParaRPr>
          </a:p>
        </p:txBody>
      </p:sp>
      <p:sp>
        <p:nvSpPr>
          <p:cNvPr id="5" name="Footer Placeholder 4"/>
          <p:cNvSpPr>
            <a:spLocks noGrp="1"/>
          </p:cNvSpPr>
          <p:nvPr>
            <p:ph type="ftr" sz="quarter" idx="11"/>
          </p:nvPr>
        </p:nvSpPr>
        <p:spPr/>
        <p:txBody>
          <a:bodyPr/>
          <a:lstStyle/>
          <a:p>
            <a:pPr>
              <a:defRPr/>
            </a:pPr>
            <a:r>
              <a:rPr lang="en-US"/>
              <a:t>www.BootstrapWorld.org     |    #BootstrapCS</a:t>
            </a:r>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43200" y="990600"/>
            <a:ext cx="4052347" cy="3473440"/>
          </a:xfrm>
          <a:prstGeom prst="rect">
            <a:avLst/>
          </a:prstGeom>
        </p:spPr>
      </p:pic>
      <p:sp>
        <p:nvSpPr>
          <p:cNvPr id="10" name="TextBox 9">
            <a:extLst>
              <a:ext uri="{FF2B5EF4-FFF2-40B4-BE49-F238E27FC236}">
                <a16:creationId xmlns:a16="http://schemas.microsoft.com/office/drawing/2014/main" xmlns="" id="{23786C46-A1E4-4073-B9E9-2D61A04F5B37}"/>
              </a:ext>
            </a:extLst>
          </p:cNvPr>
          <p:cNvSpPr txBox="1"/>
          <p:nvPr/>
        </p:nvSpPr>
        <p:spPr>
          <a:xfrm>
            <a:off x="0" y="4724400"/>
            <a:ext cx="9144000" cy="1015663"/>
          </a:xfrm>
          <a:prstGeom prst="rect">
            <a:avLst/>
          </a:prstGeom>
          <a:noFill/>
        </p:spPr>
        <p:txBody>
          <a:bodyPr wrap="square" rtlCol="0">
            <a:spAutoFit/>
          </a:bodyPr>
          <a:lstStyle/>
          <a:p>
            <a:pPr algn="ctr"/>
            <a:r>
              <a:rPr lang="en-US" sz="2000" spc="-100" dirty="0" err="1" smtClean="0">
                <a:solidFill>
                  <a:schemeClr val="accent1"/>
                </a:solidFill>
                <a:latin typeface="Courier New" charset="0"/>
                <a:ea typeface="Courier New" charset="0"/>
                <a:cs typeface="Courier New" charset="0"/>
              </a:rPr>
              <a:t>lr</a:t>
            </a:r>
            <a:r>
              <a:rPr lang="en-US" sz="2000" spc="-100" dirty="0" smtClean="0">
                <a:solidFill>
                  <a:schemeClr val="accent1"/>
                </a:solidFill>
                <a:latin typeface="Courier New" charset="0"/>
                <a:ea typeface="Courier New" charset="0"/>
                <a:cs typeface="Courier New" charset="0"/>
              </a:rPr>
              <a:t>-plot </a:t>
            </a:r>
            <a:r>
              <a:rPr lang="en-US" sz="2000" spc="-600" dirty="0">
                <a:solidFill>
                  <a:schemeClr val="accent1"/>
                </a:solidFill>
                <a:latin typeface="Courier New" charset="0"/>
                <a:ea typeface="Courier New" charset="0"/>
                <a:cs typeface="Courier New" charset="0"/>
              </a:rPr>
              <a:t>::</a:t>
            </a:r>
            <a:r>
              <a:rPr lang="en-US" sz="2000" spc="-100" dirty="0">
                <a:solidFill>
                  <a:schemeClr val="accent1"/>
                </a:solidFill>
                <a:latin typeface="Courier New" charset="0"/>
                <a:ea typeface="Courier New" charset="0"/>
                <a:cs typeface="Courier New" charset="0"/>
              </a:rPr>
              <a:t> (t </a:t>
            </a:r>
            <a:r>
              <a:rPr lang="en-US" sz="2000" spc="-600" dirty="0">
                <a:solidFill>
                  <a:schemeClr val="accent1"/>
                </a:solidFill>
                <a:latin typeface="Courier New" charset="0"/>
                <a:ea typeface="Courier New" charset="0"/>
                <a:cs typeface="Courier New" charset="0"/>
              </a:rPr>
              <a:t>::</a:t>
            </a:r>
            <a:r>
              <a:rPr lang="en-US" sz="2000" spc="-100" dirty="0">
                <a:solidFill>
                  <a:schemeClr val="accent1"/>
                </a:solidFill>
                <a:latin typeface="Courier New" charset="0"/>
                <a:ea typeface="Courier New" charset="0"/>
                <a:cs typeface="Courier New" charset="0"/>
              </a:rPr>
              <a:t> Table, </a:t>
            </a:r>
            <a:r>
              <a:rPr lang="en-US" sz="2000" spc="-100" dirty="0" err="1" smtClean="0">
                <a:solidFill>
                  <a:schemeClr val="accent1"/>
                </a:solidFill>
                <a:latin typeface="Courier New" charset="0"/>
                <a:ea typeface="Courier New" charset="0"/>
                <a:cs typeface="Courier New" charset="0"/>
              </a:rPr>
              <a:t>xs</a:t>
            </a:r>
            <a:r>
              <a:rPr lang="en-US" sz="2000" spc="-600" dirty="0" smtClean="0">
                <a:solidFill>
                  <a:schemeClr val="accent1"/>
                </a:solidFill>
                <a:latin typeface="Courier New" charset="0"/>
                <a:ea typeface="Courier New" charset="0"/>
                <a:cs typeface="Courier New" charset="0"/>
              </a:rPr>
              <a:t>::</a:t>
            </a:r>
            <a:r>
              <a:rPr lang="en-US" sz="2000" spc="-100" dirty="0" smtClean="0">
                <a:solidFill>
                  <a:schemeClr val="accent1"/>
                </a:solidFill>
                <a:latin typeface="Courier New" charset="0"/>
                <a:ea typeface="Courier New" charset="0"/>
                <a:cs typeface="Courier New" charset="0"/>
              </a:rPr>
              <a:t> </a:t>
            </a:r>
            <a:r>
              <a:rPr lang="en-US" sz="2000" spc="-100" dirty="0" err="1">
                <a:solidFill>
                  <a:schemeClr val="accent1"/>
                </a:solidFill>
                <a:latin typeface="Courier New" charset="0"/>
                <a:ea typeface="Courier New" charset="0"/>
                <a:cs typeface="Courier New" charset="0"/>
              </a:rPr>
              <a:t>Str</a:t>
            </a:r>
            <a:r>
              <a:rPr lang="en-US" sz="2000" spc="-100" dirty="0">
                <a:solidFill>
                  <a:schemeClr val="accent1"/>
                </a:solidFill>
                <a:latin typeface="Courier New" charset="0"/>
                <a:ea typeface="Courier New" charset="0"/>
                <a:cs typeface="Courier New" charset="0"/>
              </a:rPr>
              <a:t>, </a:t>
            </a:r>
            <a:r>
              <a:rPr lang="en-US" sz="2000" spc="-100" dirty="0" err="1" smtClean="0">
                <a:solidFill>
                  <a:schemeClr val="accent1"/>
                </a:solidFill>
                <a:latin typeface="Courier New" charset="0"/>
                <a:ea typeface="Courier New" charset="0"/>
                <a:cs typeface="Courier New" charset="0"/>
              </a:rPr>
              <a:t>ys</a:t>
            </a:r>
            <a:r>
              <a:rPr lang="en-US" sz="2000" spc="-600" dirty="0" smtClean="0">
                <a:solidFill>
                  <a:schemeClr val="accent1"/>
                </a:solidFill>
                <a:latin typeface="Courier New" charset="0"/>
                <a:ea typeface="Courier New" charset="0"/>
                <a:cs typeface="Courier New" charset="0"/>
              </a:rPr>
              <a:t>::</a:t>
            </a:r>
            <a:r>
              <a:rPr lang="en-US" sz="2000" spc="-100" dirty="0" smtClean="0">
                <a:solidFill>
                  <a:schemeClr val="accent1"/>
                </a:solidFill>
                <a:latin typeface="Courier New" charset="0"/>
                <a:ea typeface="Courier New" charset="0"/>
                <a:cs typeface="Courier New" charset="0"/>
              </a:rPr>
              <a:t> </a:t>
            </a:r>
            <a:r>
              <a:rPr lang="en-US" sz="2000" spc="-100" dirty="0" err="1">
                <a:solidFill>
                  <a:schemeClr val="accent1"/>
                </a:solidFill>
                <a:latin typeface="Courier New" charset="0"/>
                <a:ea typeface="Courier New" charset="0"/>
                <a:cs typeface="Courier New" charset="0"/>
              </a:rPr>
              <a:t>Str</a:t>
            </a:r>
            <a:r>
              <a:rPr lang="en-US" sz="2000" spc="-100" dirty="0" smtClean="0">
                <a:solidFill>
                  <a:schemeClr val="accent1"/>
                </a:solidFill>
                <a:latin typeface="Courier New" charset="0"/>
                <a:ea typeface="Courier New" charset="0"/>
                <a:cs typeface="Courier New" charset="0"/>
              </a:rPr>
              <a:t>) </a:t>
            </a:r>
            <a:r>
              <a:rPr lang="en-US" sz="2000" spc="-100" dirty="0" smtClean="0">
                <a:solidFill>
                  <a:schemeClr val="accent1"/>
                </a:solidFill>
                <a:latin typeface="Courier New" charset="0"/>
                <a:ea typeface="Courier New" charset="0"/>
                <a:cs typeface="Courier New" charset="0"/>
                <a:sym typeface="Wingdings"/>
              </a:rPr>
              <a:t> </a:t>
            </a:r>
            <a:r>
              <a:rPr lang="en-US" sz="2000" spc="-100" dirty="0" smtClean="0">
                <a:solidFill>
                  <a:schemeClr val="accent1"/>
                </a:solidFill>
                <a:latin typeface="Courier New" charset="0"/>
                <a:ea typeface="Courier New" charset="0"/>
                <a:cs typeface="Courier New" charset="0"/>
              </a:rPr>
              <a:t>Image</a:t>
            </a:r>
            <a:endParaRPr lang="en-US" sz="2000" spc="-100" dirty="0">
              <a:solidFill>
                <a:schemeClr val="accent1"/>
              </a:solidFill>
              <a:latin typeface="Courier New" charset="0"/>
              <a:ea typeface="Courier New" charset="0"/>
              <a:cs typeface="Courier New" charset="0"/>
            </a:endParaRPr>
          </a:p>
          <a:p>
            <a:pPr algn="ctr"/>
            <a:endParaRPr lang="en-US" sz="2000" dirty="0" smtClean="0">
              <a:solidFill>
                <a:schemeClr val="accent1"/>
              </a:solidFill>
              <a:latin typeface="Courier New" charset="0"/>
              <a:ea typeface="Courier New" charset="0"/>
              <a:cs typeface="Courier New" charset="0"/>
            </a:endParaRPr>
          </a:p>
          <a:p>
            <a:pPr algn="ctr"/>
            <a:r>
              <a:rPr lang="en-US" sz="2000" spc="-100" dirty="0" smtClean="0">
                <a:solidFill>
                  <a:schemeClr val="accent1"/>
                </a:solidFill>
                <a:latin typeface="Courier New" charset="0"/>
                <a:ea typeface="Courier New" charset="0"/>
                <a:cs typeface="Courier New" charset="0"/>
              </a:rPr>
              <a:t>labeled-</a:t>
            </a:r>
            <a:r>
              <a:rPr lang="en-US" sz="2000" spc="-100" dirty="0" err="1" smtClean="0">
                <a:solidFill>
                  <a:schemeClr val="accent1"/>
                </a:solidFill>
                <a:latin typeface="Courier New" charset="0"/>
                <a:ea typeface="Courier New" charset="0"/>
                <a:cs typeface="Courier New" charset="0"/>
              </a:rPr>
              <a:t>lr</a:t>
            </a:r>
            <a:r>
              <a:rPr lang="en-US" sz="2000" spc="-100" dirty="0" smtClean="0">
                <a:solidFill>
                  <a:schemeClr val="accent1"/>
                </a:solidFill>
                <a:latin typeface="Courier New" charset="0"/>
                <a:ea typeface="Courier New" charset="0"/>
                <a:cs typeface="Courier New" charset="0"/>
              </a:rPr>
              <a:t>-plot</a:t>
            </a:r>
            <a:r>
              <a:rPr lang="en-US" sz="2000" spc="-600" dirty="0" smtClean="0">
                <a:solidFill>
                  <a:schemeClr val="accent1"/>
                </a:solidFill>
                <a:latin typeface="Courier New" charset="0"/>
                <a:ea typeface="Courier New" charset="0"/>
                <a:cs typeface="Courier New" charset="0"/>
              </a:rPr>
              <a:t>::</a:t>
            </a:r>
            <a:r>
              <a:rPr lang="en-US" sz="2000" spc="-100" dirty="0" smtClean="0">
                <a:solidFill>
                  <a:schemeClr val="accent1"/>
                </a:solidFill>
                <a:latin typeface="Courier New" charset="0"/>
                <a:ea typeface="Courier New" charset="0"/>
                <a:cs typeface="Courier New" charset="0"/>
              </a:rPr>
              <a:t>(t </a:t>
            </a:r>
            <a:r>
              <a:rPr lang="en-US" sz="2000" spc="-600" dirty="0" smtClean="0">
                <a:solidFill>
                  <a:schemeClr val="accent1"/>
                </a:solidFill>
                <a:latin typeface="Courier New" charset="0"/>
                <a:ea typeface="Courier New" charset="0"/>
                <a:cs typeface="Courier New" charset="0"/>
              </a:rPr>
              <a:t>::</a:t>
            </a:r>
            <a:r>
              <a:rPr lang="en-US" sz="2000" spc="-100" dirty="0" smtClean="0">
                <a:solidFill>
                  <a:schemeClr val="accent1"/>
                </a:solidFill>
                <a:latin typeface="Courier New" charset="0"/>
                <a:ea typeface="Courier New" charset="0"/>
                <a:cs typeface="Courier New" charset="0"/>
              </a:rPr>
              <a:t> Table</a:t>
            </a:r>
            <a:r>
              <a:rPr lang="en-US" sz="2000" spc="-100" dirty="0">
                <a:solidFill>
                  <a:schemeClr val="accent1"/>
                </a:solidFill>
                <a:latin typeface="Courier New" charset="0"/>
                <a:ea typeface="Courier New" charset="0"/>
                <a:cs typeface="Courier New" charset="0"/>
              </a:rPr>
              <a:t>, </a:t>
            </a:r>
            <a:r>
              <a:rPr lang="en-US" sz="2000" spc="-100" dirty="0" smtClean="0">
                <a:solidFill>
                  <a:schemeClr val="accent1"/>
                </a:solidFill>
                <a:latin typeface="Courier New" charset="0"/>
                <a:ea typeface="Courier New" charset="0"/>
                <a:cs typeface="Courier New" charset="0"/>
              </a:rPr>
              <a:t>labels</a:t>
            </a:r>
            <a:r>
              <a:rPr lang="en-US" sz="2000" spc="-600" dirty="0" smtClean="0">
                <a:solidFill>
                  <a:schemeClr val="accent1"/>
                </a:solidFill>
                <a:latin typeface="Courier New" charset="0"/>
                <a:ea typeface="Courier New" charset="0"/>
                <a:cs typeface="Courier New" charset="0"/>
              </a:rPr>
              <a:t>::</a:t>
            </a:r>
            <a:r>
              <a:rPr lang="en-US" sz="2000" spc="-100" dirty="0" smtClean="0">
                <a:solidFill>
                  <a:schemeClr val="accent1"/>
                </a:solidFill>
                <a:latin typeface="Courier New" charset="0"/>
                <a:ea typeface="Courier New" charset="0"/>
                <a:cs typeface="Courier New" charset="0"/>
              </a:rPr>
              <a:t> </a:t>
            </a:r>
            <a:r>
              <a:rPr lang="en-US" sz="2000" spc="-100" dirty="0" err="1" smtClean="0">
                <a:solidFill>
                  <a:schemeClr val="accent1"/>
                </a:solidFill>
                <a:latin typeface="Courier New" charset="0"/>
                <a:ea typeface="Courier New" charset="0"/>
                <a:cs typeface="Courier New" charset="0"/>
              </a:rPr>
              <a:t>Str</a:t>
            </a:r>
            <a:r>
              <a:rPr lang="en-US" sz="2000" spc="-100" dirty="0" smtClean="0">
                <a:solidFill>
                  <a:schemeClr val="accent1"/>
                </a:solidFill>
                <a:latin typeface="Courier New" charset="0"/>
                <a:ea typeface="Courier New" charset="0"/>
                <a:cs typeface="Courier New" charset="0"/>
              </a:rPr>
              <a:t>, </a:t>
            </a:r>
            <a:r>
              <a:rPr lang="en-US" sz="2000" spc="-100" dirty="0" err="1" smtClean="0">
                <a:solidFill>
                  <a:schemeClr val="accent1"/>
                </a:solidFill>
                <a:latin typeface="Courier New" charset="0"/>
                <a:ea typeface="Courier New" charset="0"/>
                <a:cs typeface="Courier New" charset="0"/>
              </a:rPr>
              <a:t>xs</a:t>
            </a:r>
            <a:r>
              <a:rPr lang="en-US" sz="2000" spc="-600" dirty="0" smtClean="0">
                <a:solidFill>
                  <a:schemeClr val="accent1"/>
                </a:solidFill>
                <a:latin typeface="Courier New" charset="0"/>
                <a:ea typeface="Courier New" charset="0"/>
                <a:cs typeface="Courier New" charset="0"/>
              </a:rPr>
              <a:t>::</a:t>
            </a:r>
            <a:r>
              <a:rPr lang="en-US" sz="2000" spc="-100" dirty="0" smtClean="0">
                <a:solidFill>
                  <a:schemeClr val="accent1"/>
                </a:solidFill>
                <a:latin typeface="Courier New" charset="0"/>
                <a:ea typeface="Courier New" charset="0"/>
                <a:cs typeface="Courier New" charset="0"/>
              </a:rPr>
              <a:t> </a:t>
            </a:r>
            <a:r>
              <a:rPr lang="en-US" sz="2000" spc="-100" dirty="0" err="1" smtClean="0">
                <a:solidFill>
                  <a:schemeClr val="accent1"/>
                </a:solidFill>
                <a:latin typeface="Courier New" charset="0"/>
                <a:ea typeface="Courier New" charset="0"/>
                <a:cs typeface="Courier New" charset="0"/>
              </a:rPr>
              <a:t>Str</a:t>
            </a:r>
            <a:r>
              <a:rPr lang="en-US" sz="2000" spc="-100" dirty="0">
                <a:solidFill>
                  <a:schemeClr val="accent1"/>
                </a:solidFill>
                <a:latin typeface="Courier New" charset="0"/>
                <a:ea typeface="Courier New" charset="0"/>
                <a:cs typeface="Courier New" charset="0"/>
              </a:rPr>
              <a:t>, </a:t>
            </a:r>
            <a:r>
              <a:rPr lang="en-US" sz="2000" spc="-100" dirty="0" err="1">
                <a:solidFill>
                  <a:schemeClr val="accent1"/>
                </a:solidFill>
                <a:latin typeface="Courier New" charset="0"/>
                <a:ea typeface="Courier New" charset="0"/>
                <a:cs typeface="Courier New" charset="0"/>
              </a:rPr>
              <a:t>ys</a:t>
            </a:r>
            <a:r>
              <a:rPr lang="en-US" sz="2000" spc="-600" dirty="0" smtClean="0">
                <a:solidFill>
                  <a:schemeClr val="accent1"/>
                </a:solidFill>
                <a:latin typeface="Courier New" charset="0"/>
                <a:ea typeface="Courier New" charset="0"/>
                <a:cs typeface="Courier New" charset="0"/>
              </a:rPr>
              <a:t>::</a:t>
            </a:r>
            <a:r>
              <a:rPr lang="en-US" sz="2000" spc="-100" dirty="0" smtClean="0">
                <a:solidFill>
                  <a:schemeClr val="accent1"/>
                </a:solidFill>
                <a:latin typeface="Courier New" charset="0"/>
                <a:ea typeface="Courier New" charset="0"/>
                <a:cs typeface="Courier New" charset="0"/>
              </a:rPr>
              <a:t> </a:t>
            </a:r>
            <a:r>
              <a:rPr lang="en-US" sz="2000" spc="-100" dirty="0" err="1" smtClean="0">
                <a:solidFill>
                  <a:schemeClr val="accent1"/>
                </a:solidFill>
                <a:latin typeface="Courier New" charset="0"/>
                <a:ea typeface="Courier New" charset="0"/>
                <a:cs typeface="Courier New" charset="0"/>
              </a:rPr>
              <a:t>Str</a:t>
            </a:r>
            <a:r>
              <a:rPr lang="en-US" sz="2000" spc="-100" dirty="0" smtClean="0">
                <a:solidFill>
                  <a:schemeClr val="accent1"/>
                </a:solidFill>
                <a:latin typeface="Courier New" charset="0"/>
                <a:ea typeface="Courier New" charset="0"/>
                <a:cs typeface="Courier New" charset="0"/>
              </a:rPr>
              <a:t>)</a:t>
            </a:r>
            <a:r>
              <a:rPr lang="en-US" sz="2000" spc="-100" dirty="0" smtClean="0">
                <a:solidFill>
                  <a:schemeClr val="accent1"/>
                </a:solidFill>
                <a:latin typeface="Courier New" charset="0"/>
                <a:ea typeface="Courier New" charset="0"/>
                <a:cs typeface="Courier New" charset="0"/>
                <a:sym typeface="Wingdings"/>
              </a:rPr>
              <a:t></a:t>
            </a:r>
            <a:r>
              <a:rPr lang="en-US" sz="2000" spc="-100" dirty="0" err="1" smtClean="0">
                <a:solidFill>
                  <a:schemeClr val="accent1"/>
                </a:solidFill>
                <a:latin typeface="Courier New" charset="0"/>
                <a:ea typeface="Courier New" charset="0"/>
                <a:cs typeface="Courier New" charset="0"/>
              </a:rPr>
              <a:t>Img</a:t>
            </a:r>
            <a:endParaRPr lang="en-US" sz="2000" spc="-100" dirty="0">
              <a:solidFill>
                <a:schemeClr val="accent1"/>
              </a:solidFill>
              <a:latin typeface="Courier New" charset="0"/>
              <a:ea typeface="Courier New" charset="0"/>
              <a:cs typeface="Courier New" charset="0"/>
            </a:endParaRPr>
          </a:p>
        </p:txBody>
      </p:sp>
    </p:spTree>
    <p:extLst>
      <p:ext uri="{BB962C8B-B14F-4D97-AF65-F5344CB8AC3E}">
        <p14:creationId xmlns:p14="http://schemas.microsoft.com/office/powerpoint/2010/main" val="1778716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smtClean="0"/>
              <a:t>Linear Regression</a:t>
            </a:r>
            <a:endParaRPr lang="en-US" dirty="0">
              <a:latin typeface="Courier New" charset="0"/>
              <a:ea typeface="Courier New" charset="0"/>
              <a:cs typeface="Courier New" charset="0"/>
            </a:endParaRPr>
          </a:p>
        </p:txBody>
      </p:sp>
      <p:sp>
        <p:nvSpPr>
          <p:cNvPr id="5" name="Footer Placeholder 4"/>
          <p:cNvSpPr>
            <a:spLocks noGrp="1"/>
          </p:cNvSpPr>
          <p:nvPr>
            <p:ph type="ftr" sz="quarter" idx="11"/>
          </p:nvPr>
        </p:nvSpPr>
        <p:spPr/>
        <p:txBody>
          <a:bodyPr/>
          <a:lstStyle/>
          <a:p>
            <a:pPr>
              <a:defRPr/>
            </a:pPr>
            <a:r>
              <a:rPr lang="en-US"/>
              <a:t>www.BootstrapWorld.org     |    #BootstrapCS</a:t>
            </a:r>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81400" y="1143000"/>
            <a:ext cx="5296947" cy="4540240"/>
          </a:xfrm>
          <a:prstGeom prst="rect">
            <a:avLst/>
          </a:prstGeom>
        </p:spPr>
      </p:pic>
      <p:sp>
        <p:nvSpPr>
          <p:cNvPr id="6" name="TextBox 5"/>
          <p:cNvSpPr txBox="1"/>
          <p:nvPr/>
        </p:nvSpPr>
        <p:spPr>
          <a:xfrm>
            <a:off x="304801" y="2252008"/>
            <a:ext cx="3505200" cy="3046988"/>
          </a:xfrm>
          <a:prstGeom prst="rect">
            <a:avLst/>
          </a:prstGeom>
          <a:noFill/>
        </p:spPr>
        <p:txBody>
          <a:bodyPr wrap="square" rtlCol="0">
            <a:spAutoFit/>
          </a:bodyPr>
          <a:lstStyle/>
          <a:p>
            <a:pPr marL="342900" indent="-342900">
              <a:buFont typeface="Arial" charset="0"/>
              <a:buChar char="•"/>
            </a:pPr>
            <a:r>
              <a:rPr lang="en-US" dirty="0" smtClean="0">
                <a:solidFill>
                  <a:schemeClr val="bg1"/>
                </a:solidFill>
              </a:rPr>
              <a:t>r</a:t>
            </a:r>
            <a:r>
              <a:rPr lang="en-US" baseline="30000" dirty="0" smtClean="0">
                <a:solidFill>
                  <a:schemeClr val="bg1"/>
                </a:solidFill>
              </a:rPr>
              <a:t>2</a:t>
            </a:r>
            <a:endParaRPr lang="en-US" dirty="0">
              <a:solidFill>
                <a:schemeClr val="bg1"/>
              </a:solidFill>
            </a:endParaRPr>
          </a:p>
          <a:p>
            <a:pPr marL="342900" indent="-342900">
              <a:buFont typeface="Arial" charset="0"/>
              <a:buChar char="•"/>
            </a:pPr>
            <a:endParaRPr lang="en-US" dirty="0" smtClean="0">
              <a:solidFill>
                <a:schemeClr val="bg1"/>
              </a:solidFill>
            </a:endParaRPr>
          </a:p>
          <a:p>
            <a:pPr marL="342900" indent="-342900">
              <a:buFont typeface="Arial" charset="0"/>
              <a:buChar char="•"/>
            </a:pPr>
            <a:r>
              <a:rPr lang="en-US" dirty="0" smtClean="0">
                <a:solidFill>
                  <a:schemeClr val="bg1"/>
                </a:solidFill>
              </a:rPr>
              <a:t>slope</a:t>
            </a:r>
          </a:p>
          <a:p>
            <a:pPr marL="342900" indent="-342900">
              <a:buFont typeface="Arial" charset="0"/>
              <a:buChar char="•"/>
            </a:pPr>
            <a:endParaRPr lang="en-US" dirty="0" smtClean="0">
              <a:solidFill>
                <a:schemeClr val="bg1"/>
              </a:solidFill>
            </a:endParaRPr>
          </a:p>
          <a:p>
            <a:pPr marL="342900" indent="-342900">
              <a:buFont typeface="Arial" charset="0"/>
              <a:buChar char="•"/>
            </a:pPr>
            <a:r>
              <a:rPr lang="en-US" dirty="0" smtClean="0">
                <a:solidFill>
                  <a:schemeClr val="bg1"/>
                </a:solidFill>
              </a:rPr>
              <a:t>y-intercept</a:t>
            </a:r>
          </a:p>
          <a:p>
            <a:pPr marL="342900" indent="-342900">
              <a:buFont typeface="Arial" charset="0"/>
              <a:buChar char="•"/>
            </a:pPr>
            <a:endParaRPr lang="en-US" dirty="0">
              <a:solidFill>
                <a:schemeClr val="bg1"/>
              </a:solidFill>
            </a:endParaRPr>
          </a:p>
          <a:p>
            <a:pPr marL="342900" indent="-342900">
              <a:buFont typeface="Arial" charset="0"/>
              <a:buChar char="•"/>
            </a:pPr>
            <a:r>
              <a:rPr lang="en-US" dirty="0" smtClean="0">
                <a:solidFill>
                  <a:schemeClr val="bg1"/>
                </a:solidFill>
              </a:rPr>
              <a:t>Complete page 59 (using notes from 53)</a:t>
            </a:r>
          </a:p>
        </p:txBody>
      </p:sp>
    </p:spTree>
    <p:extLst>
      <p:ext uri="{BB962C8B-B14F-4D97-AF65-F5344CB8AC3E}">
        <p14:creationId xmlns:p14="http://schemas.microsoft.com/office/powerpoint/2010/main" val="1699076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fade">
                                      <p:cBhvr>
                                        <p:cTn id="12" dur="500"/>
                                        <p:tgtEl>
                                          <p:spTgt spid="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animEffect transition="in" filter="fade">
                                      <p:cBhvr>
                                        <p:cTn id="17" dur="500"/>
                                        <p:tgtEl>
                                          <p:spTgt spid="6">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xEl>
                                              <p:pRg st="6" end="6"/>
                                            </p:txEl>
                                          </p:spTgt>
                                        </p:tgtEl>
                                        <p:attrNameLst>
                                          <p:attrName>style.visibility</p:attrName>
                                        </p:attrNameLst>
                                      </p:cBhvr>
                                      <p:to>
                                        <p:strVal val="visible"/>
                                      </p:to>
                                    </p:set>
                                    <p:animEffect transition="in" filter="fade">
                                      <p:cBhvr>
                                        <p:cTn id="22"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Unit 9</a:t>
            </a:r>
          </a:p>
        </p:txBody>
      </p: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smtClean="0"/>
              <a:t>Fake News!</a:t>
            </a:r>
            <a:endParaRPr lang="en-US" dirty="0"/>
          </a:p>
        </p:txBody>
      </p:sp>
      <p:sp>
        <p:nvSpPr>
          <p:cNvPr id="4" name="Content Placeholder 3"/>
          <p:cNvSpPr>
            <a:spLocks noGrp="1"/>
          </p:cNvSpPr>
          <p:nvPr>
            <p:ph idx="1"/>
          </p:nvPr>
        </p:nvSpPr>
        <p:spPr/>
        <p:txBody>
          <a:bodyPr/>
          <a:lstStyle/>
          <a:p>
            <a:pPr eaLnBrk="1" hangingPunct="1">
              <a:spcAft>
                <a:spcPts val="1800"/>
              </a:spcAft>
              <a:buClr>
                <a:srgbClr val="4C4C4C"/>
              </a:buClr>
            </a:pPr>
            <a:r>
              <a:rPr lang="en-US" altLang="en-US" dirty="0" smtClean="0"/>
              <a:t>People misrepresent data </a:t>
            </a:r>
            <a:r>
              <a:rPr lang="en-US" altLang="en-US" i="1" dirty="0" smtClean="0"/>
              <a:t>all the time</a:t>
            </a:r>
            <a:endParaRPr lang="en-US" altLang="en-US" dirty="0" smtClean="0"/>
          </a:p>
          <a:p>
            <a:pPr eaLnBrk="1" hangingPunct="1">
              <a:spcAft>
                <a:spcPts val="1800"/>
              </a:spcAft>
              <a:buClr>
                <a:srgbClr val="4C4C4C"/>
              </a:buClr>
            </a:pPr>
            <a:r>
              <a:rPr lang="en-US" altLang="en-US" dirty="0" smtClean="0"/>
              <a:t>Turn to Page 61</a:t>
            </a:r>
          </a:p>
          <a:p>
            <a:pPr eaLnBrk="1" hangingPunct="1">
              <a:spcAft>
                <a:spcPts val="1800"/>
              </a:spcAft>
              <a:buClr>
                <a:srgbClr val="4C4C4C"/>
              </a:buClr>
            </a:pPr>
            <a:r>
              <a:rPr lang="en-US" altLang="en-US" dirty="0" smtClean="0"/>
              <a:t>Being able to speak accurately about data is an essential part of being a Data Scientist</a:t>
            </a:r>
          </a:p>
          <a:p>
            <a:pPr eaLnBrk="1" hangingPunct="1">
              <a:spcAft>
                <a:spcPts val="1800"/>
              </a:spcAft>
              <a:buClr>
                <a:srgbClr val="4C4C4C"/>
              </a:buClr>
            </a:pPr>
            <a:r>
              <a:rPr lang="en-US" altLang="en-US" dirty="0" smtClean="0">
                <a:hlinkClick r:id="rId2"/>
              </a:rPr>
              <a:t>Your Research Paper</a:t>
            </a:r>
            <a:endParaRPr lang="en-US" altLang="en-US" dirty="0" smtClean="0"/>
          </a:p>
        </p:txBody>
      </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p:cNvSpPr/>
          <p:nvPr/>
        </p:nvSpPr>
        <p:spPr>
          <a:xfrm>
            <a:off x="0" y="0"/>
            <a:ext cx="9144000" cy="685800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1" name="Group 30"/>
          <p:cNvGrpSpPr/>
          <p:nvPr/>
        </p:nvGrpSpPr>
        <p:grpSpPr>
          <a:xfrm>
            <a:off x="0" y="-1"/>
            <a:ext cx="4572000" cy="3429000"/>
            <a:chOff x="0" y="-1"/>
            <a:chExt cx="4572000" cy="3566313"/>
          </a:xfrm>
        </p:grpSpPr>
        <p:sp>
          <p:nvSpPr>
            <p:cNvPr id="21" name="TextBox 20"/>
            <p:cNvSpPr txBox="1"/>
            <p:nvPr/>
          </p:nvSpPr>
          <p:spPr>
            <a:xfrm>
              <a:off x="0" y="-1"/>
              <a:ext cx="4572000" cy="3566313"/>
            </a:xfrm>
            <a:prstGeom prst="rect">
              <a:avLst/>
            </a:prstGeom>
            <a:solidFill>
              <a:schemeClr val="tx1"/>
            </a:solidFill>
            <a:ln>
              <a:solidFill>
                <a:schemeClr val="bg1"/>
              </a:solidFill>
            </a:ln>
          </p:spPr>
          <p:txBody>
            <a:bodyPr wrap="square" rtlCol="0">
              <a:spAutoFit/>
            </a:bodyPr>
            <a:lstStyle/>
            <a:p>
              <a:pPr marL="0" marR="0">
                <a:lnSpc>
                  <a:spcPct val="150000"/>
                </a:lnSpc>
                <a:spcBef>
                  <a:spcPts val="0"/>
                </a:spcBef>
                <a:spcAft>
                  <a:spcPts val="0"/>
                </a:spcAft>
              </a:pPr>
              <a:r>
                <a:rPr lang="en-US" sz="1100" b="1" dirty="0">
                  <a:solidFill>
                    <a:schemeClr val="bg1"/>
                  </a:solidFill>
                  <a:latin typeface="Century Gothic" charset="0"/>
                  <a:ea typeface="Century Gothic" charset="0"/>
                  <a:cs typeface="Century Gothic" charset="0"/>
                </a:rPr>
                <a:t>Algebra</a:t>
              </a:r>
            </a:p>
            <a:p>
              <a:pPr marL="0" marR="0">
                <a:lnSpc>
                  <a:spcPct val="150000"/>
                </a:lnSpc>
                <a:spcBef>
                  <a:spcPts val="0"/>
                </a:spcBef>
                <a:spcAft>
                  <a:spcPts val="0"/>
                </a:spcAft>
              </a:pPr>
              <a:r>
                <a:rPr lang="en-US" sz="1100" dirty="0">
                  <a:solidFill>
                    <a:schemeClr val="bg1"/>
                  </a:solidFill>
                  <a:latin typeface="Century Gothic" charset="0"/>
                  <a:ea typeface="Century Gothic" charset="0"/>
                  <a:cs typeface="Century Gothic" charset="0"/>
                </a:rPr>
                <a:t>Bootstrap:Algebra applies algebraic </a:t>
              </a:r>
            </a:p>
            <a:p>
              <a:pPr marL="0" marR="0">
                <a:lnSpc>
                  <a:spcPct val="150000"/>
                </a:lnSpc>
                <a:spcBef>
                  <a:spcPts val="0"/>
                </a:spcBef>
                <a:spcAft>
                  <a:spcPts val="0"/>
                </a:spcAft>
              </a:pPr>
              <a:r>
                <a:rPr lang="en-US" sz="1100" dirty="0">
                  <a:solidFill>
                    <a:schemeClr val="bg1"/>
                  </a:solidFill>
                  <a:latin typeface="Century Gothic" charset="0"/>
                  <a:ea typeface="Century Gothic" charset="0"/>
                  <a:cs typeface="Century Gothic" charset="0"/>
                </a:rPr>
                <a:t>concepts and rigorous programming </a:t>
              </a:r>
            </a:p>
            <a:p>
              <a:pPr marL="0" marR="0">
                <a:lnSpc>
                  <a:spcPct val="150000"/>
                </a:lnSpc>
                <a:spcBef>
                  <a:spcPts val="0"/>
                </a:spcBef>
                <a:spcAft>
                  <a:spcPts val="0"/>
                </a:spcAft>
              </a:pPr>
              <a:r>
                <a:rPr lang="en-US" sz="1100" dirty="0">
                  <a:solidFill>
                    <a:schemeClr val="bg1"/>
                  </a:solidFill>
                  <a:latin typeface="Century Gothic" charset="0"/>
                  <a:ea typeface="Century Gothic" charset="0"/>
                  <a:cs typeface="Century Gothic" charset="0"/>
                </a:rPr>
                <a:t>principles to creating a simple </a:t>
              </a:r>
            </a:p>
            <a:p>
              <a:pPr marL="0" marR="0">
                <a:lnSpc>
                  <a:spcPct val="150000"/>
                </a:lnSpc>
                <a:spcBef>
                  <a:spcPts val="0"/>
                </a:spcBef>
                <a:spcAft>
                  <a:spcPts val="0"/>
                </a:spcAft>
              </a:pPr>
              <a:r>
                <a:rPr lang="en-US" sz="1100" dirty="0">
                  <a:solidFill>
                    <a:schemeClr val="bg1"/>
                  </a:solidFill>
                  <a:latin typeface="Century Gothic" charset="0"/>
                  <a:ea typeface="Century Gothic" charset="0"/>
                  <a:cs typeface="Century Gothic" charset="0"/>
                </a:rPr>
                <a:t>videogame. Students use order of </a:t>
              </a:r>
            </a:p>
            <a:p>
              <a:pPr marL="0" marR="0">
                <a:lnSpc>
                  <a:spcPct val="150000"/>
                </a:lnSpc>
                <a:spcBef>
                  <a:spcPts val="0"/>
                </a:spcBef>
                <a:spcAft>
                  <a:spcPts val="0"/>
                </a:spcAft>
              </a:pPr>
              <a:r>
                <a:rPr lang="en-US" sz="1100" dirty="0">
                  <a:solidFill>
                    <a:schemeClr val="bg1"/>
                  </a:solidFill>
                  <a:latin typeface="Century Gothic" charset="0"/>
                  <a:ea typeface="Century Gothic" charset="0"/>
                  <a:cs typeface="Century Gothic" charset="0"/>
                </a:rPr>
                <a:t>operations, function composition, the </a:t>
              </a:r>
            </a:p>
            <a:p>
              <a:pPr marL="0" marR="0">
                <a:lnSpc>
                  <a:spcPct val="150000"/>
                </a:lnSpc>
                <a:spcBef>
                  <a:spcPts val="0"/>
                </a:spcBef>
                <a:spcAft>
                  <a:spcPts val="0"/>
                </a:spcAft>
              </a:pPr>
              <a:r>
                <a:rPr lang="en-US" sz="1100" dirty="0">
                  <a:solidFill>
                    <a:schemeClr val="bg1"/>
                  </a:solidFill>
                  <a:latin typeface="Century Gothic" charset="0"/>
                  <a:ea typeface="Century Gothic" charset="0"/>
                  <a:cs typeface="Century Gothic" charset="0"/>
                </a:rPr>
                <a:t>distance formula, coordinates and inequalities in the plane to detect collisions, handle keystrokes, and determine how they move and interact – with each challenge framed as a standard word-problem. The module is aligned to National &amp; State Standards for Mathematics, the CSTA standards and K12CS frameworks, and has been shown to improve students’ performance on standards algebraic tasks*.</a:t>
              </a:r>
            </a:p>
          </p:txBody>
        </p:sp>
        <p:pic>
          <p:nvPicPr>
            <p:cNvPr id="25" name="Picture 24"/>
            <p:cNvPicPr/>
            <p:nvPr/>
          </p:nvPicPr>
          <p:blipFill>
            <a:blip r:embed="rId3" cstate="screen">
              <a:extLst>
                <a:ext uri="{28A0092B-C50C-407E-A947-70E740481C1C}">
                  <a14:useLocalDpi xmlns:a14="http://schemas.microsoft.com/office/drawing/2010/main"/>
                </a:ext>
              </a:extLst>
            </a:blip>
            <a:srcRect/>
            <a:stretch>
              <a:fillRect/>
            </a:stretch>
          </p:blipFill>
          <p:spPr bwMode="auto">
            <a:xfrm>
              <a:off x="3078893" y="76200"/>
              <a:ext cx="1403031" cy="1510431"/>
            </a:xfrm>
            <a:prstGeom prst="rect">
              <a:avLst/>
            </a:prstGeom>
            <a:noFill/>
            <a:ln w="9525">
              <a:noFill/>
              <a:miter lim="800000"/>
              <a:headEnd/>
              <a:tailEnd/>
            </a:ln>
          </p:spPr>
        </p:pic>
      </p:grpSp>
      <p:grpSp>
        <p:nvGrpSpPr>
          <p:cNvPr id="30" name="Group 29"/>
          <p:cNvGrpSpPr/>
          <p:nvPr/>
        </p:nvGrpSpPr>
        <p:grpSpPr>
          <a:xfrm>
            <a:off x="4572000" y="0"/>
            <a:ext cx="4572000" cy="3429000"/>
            <a:chOff x="4572000" y="0"/>
            <a:chExt cx="4572000" cy="3627386"/>
          </a:xfrm>
        </p:grpSpPr>
        <p:sp>
          <p:nvSpPr>
            <p:cNvPr id="22" name="TextBox 21"/>
            <p:cNvSpPr txBox="1"/>
            <p:nvPr/>
          </p:nvSpPr>
          <p:spPr>
            <a:xfrm>
              <a:off x="4572000" y="0"/>
              <a:ext cx="4572000" cy="3627386"/>
            </a:xfrm>
            <a:prstGeom prst="rect">
              <a:avLst/>
            </a:prstGeom>
            <a:solidFill>
              <a:schemeClr val="tx1"/>
            </a:solidFill>
            <a:ln>
              <a:solidFill>
                <a:schemeClr val="bg1"/>
              </a:solidFill>
            </a:ln>
          </p:spPr>
          <p:txBody>
            <a:bodyPr wrap="square" rtlCol="0">
              <a:spAutoFit/>
            </a:bodyPr>
            <a:lstStyle/>
            <a:p>
              <a:pPr>
                <a:lnSpc>
                  <a:spcPct val="150000"/>
                </a:lnSpc>
                <a:spcBef>
                  <a:spcPts val="0"/>
                </a:spcBef>
                <a:spcAft>
                  <a:spcPts val="0"/>
                </a:spcAft>
              </a:pPr>
              <a:r>
                <a:rPr lang="en-US" sz="1100" b="1" dirty="0">
                  <a:solidFill>
                    <a:srgbClr val="000000"/>
                  </a:solidFill>
                  <a:latin typeface="Century Gothic" charset="0"/>
                  <a:ea typeface="Century Gothic" charset="0"/>
                  <a:cs typeface="Century Gothic" charset="0"/>
                </a:rPr>
                <a:t>DataScience</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Which artist do you listen to most? Do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schools in richer areas of your town do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better than those in poorer ones? What’s</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the healthiest cuisine? Our Data Science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module teaches students to view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programs as questions we ask of data. Students form their own questions about the world around them, and learn to analyze data critically and carefully to find answers. Business, science, and history teachers can utilize this module to help students make inferences from data. Math teachers can use this module to introduce statistics in an accessible way. It also works great as a module for AP CS Principles’ unit on data!</a:t>
              </a:r>
            </a:p>
            <a:p>
              <a:pPr>
                <a:lnSpc>
                  <a:spcPct val="150000"/>
                </a:lnSpc>
                <a:spcBef>
                  <a:spcPts val="0"/>
                </a:spcBef>
                <a:spcAft>
                  <a:spcPts val="0"/>
                </a:spcAft>
              </a:pPr>
              <a:endParaRPr lang="en-US" sz="1100" dirty="0">
                <a:latin typeface="Century Gothic" charset="0"/>
                <a:ea typeface="Century Gothic" charset="0"/>
                <a:cs typeface="Century Gothic" charset="0"/>
              </a:endParaRPr>
            </a:p>
          </p:txBody>
        </p:sp>
        <p:pic>
          <p:nvPicPr>
            <p:cNvPr id="26" name="Picture 25"/>
            <p:cNvPicPr/>
            <p:nvPr/>
          </p:nvPicPr>
          <p:blipFill>
            <a:blip r:embed="rId4" cstate="screen">
              <a:extLst>
                <a:ext uri="{28A0092B-C50C-407E-A947-70E740481C1C}">
                  <a14:useLocalDpi xmlns:a14="http://schemas.microsoft.com/office/drawing/2010/main"/>
                </a:ext>
              </a:extLst>
            </a:blip>
            <a:srcRect/>
            <a:stretch>
              <a:fillRect/>
            </a:stretch>
          </p:blipFill>
          <p:spPr bwMode="auto">
            <a:xfrm>
              <a:off x="7736402" y="76200"/>
              <a:ext cx="1331398" cy="1510431"/>
            </a:xfrm>
            <a:prstGeom prst="rect">
              <a:avLst/>
            </a:prstGeom>
            <a:noFill/>
            <a:ln w="9525">
              <a:noFill/>
              <a:miter lim="800000"/>
              <a:headEnd/>
              <a:tailEnd/>
            </a:ln>
          </p:spPr>
        </p:pic>
      </p:grpSp>
      <p:grpSp>
        <p:nvGrpSpPr>
          <p:cNvPr id="29" name="Group 28"/>
          <p:cNvGrpSpPr/>
          <p:nvPr/>
        </p:nvGrpSpPr>
        <p:grpSpPr>
          <a:xfrm>
            <a:off x="4572000" y="3429000"/>
            <a:ext cx="4572000" cy="3429000"/>
            <a:chOff x="4572000" y="3454632"/>
            <a:chExt cx="4572000" cy="3657600"/>
          </a:xfrm>
        </p:grpSpPr>
        <p:sp>
          <p:nvSpPr>
            <p:cNvPr id="24" name="TextBox 23"/>
            <p:cNvSpPr txBox="1"/>
            <p:nvPr/>
          </p:nvSpPr>
          <p:spPr>
            <a:xfrm>
              <a:off x="4572000" y="3454632"/>
              <a:ext cx="4572000" cy="3657600"/>
            </a:xfrm>
            <a:prstGeom prst="rect">
              <a:avLst/>
            </a:prstGeom>
            <a:solidFill>
              <a:schemeClr val="tx1"/>
            </a:solidFill>
            <a:ln>
              <a:solidFill>
                <a:schemeClr val="bg1"/>
              </a:solidFill>
            </a:ln>
          </p:spPr>
          <p:txBody>
            <a:bodyPr wrap="square" rtlCol="0">
              <a:spAutoFit/>
            </a:bodyPr>
            <a:lstStyle/>
            <a:p>
              <a:pPr>
                <a:lnSpc>
                  <a:spcPct val="150000"/>
                </a:lnSpc>
                <a:spcBef>
                  <a:spcPts val="0"/>
                </a:spcBef>
                <a:spcAft>
                  <a:spcPts val="0"/>
                </a:spcAft>
              </a:pPr>
              <a:r>
                <a:rPr lang="en-US" sz="1200" b="1" dirty="0">
                  <a:solidFill>
                    <a:srgbClr val="000000"/>
                  </a:solidFill>
                  <a:latin typeface="Century Gothic" charset="0"/>
                  <a:ea typeface="Century Gothic" charset="0"/>
                  <a:cs typeface="Century Gothic" charset="0"/>
                </a:rPr>
                <a:t>Reactive</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Bootstrap:Reactive goes deeper into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programming, building events and data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structures on top of the foundation laid by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our intro courses and allowing students to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build far more sophisticated programs.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Students learn how the event loop that drives their Bootstrap:Algebra game works, and use it to create animations using simple datatypes. They then learn about data structures, and design a structure for a sophisticated game of their own design. Bootstrap:Reactive is aligned to the CSTA standards and K12CS frameworks.</a:t>
              </a:r>
            </a:p>
            <a:p>
              <a:pPr>
                <a:lnSpc>
                  <a:spcPct val="150000"/>
                </a:lnSpc>
                <a:spcBef>
                  <a:spcPts val="0"/>
                </a:spcBef>
                <a:spcAft>
                  <a:spcPts val="0"/>
                </a:spcAft>
              </a:pPr>
              <a:endParaRPr lang="en-US" sz="1100" dirty="0">
                <a:solidFill>
                  <a:srgbClr val="000000"/>
                </a:solidFill>
                <a:latin typeface="Century Gothic" charset="0"/>
                <a:ea typeface="Century Gothic" charset="0"/>
                <a:cs typeface="Century Gothic" charset="0"/>
              </a:endParaRPr>
            </a:p>
          </p:txBody>
        </p:sp>
        <p:pic>
          <p:nvPicPr>
            <p:cNvPr id="27" name="Picture 26"/>
            <p:cNvPicPr/>
            <p:nvPr/>
          </p:nvPicPr>
          <p:blipFill>
            <a:blip r:embed="rId5" cstate="screen">
              <a:extLst>
                <a:ext uri="{28A0092B-C50C-407E-A947-70E740481C1C}">
                  <a14:useLocalDpi xmlns:a14="http://schemas.microsoft.com/office/drawing/2010/main"/>
                </a:ext>
              </a:extLst>
            </a:blip>
            <a:srcRect/>
            <a:stretch>
              <a:fillRect/>
            </a:stretch>
          </p:blipFill>
          <p:spPr bwMode="auto">
            <a:xfrm>
              <a:off x="7759936" y="3505200"/>
              <a:ext cx="1307864" cy="1482694"/>
            </a:xfrm>
            <a:prstGeom prst="rect">
              <a:avLst/>
            </a:prstGeom>
            <a:noFill/>
            <a:ln w="9525">
              <a:noFill/>
              <a:miter lim="800000"/>
              <a:headEnd/>
              <a:tailEnd/>
            </a:ln>
          </p:spPr>
        </p:pic>
      </p:grpSp>
      <p:grpSp>
        <p:nvGrpSpPr>
          <p:cNvPr id="32" name="Group 31"/>
          <p:cNvGrpSpPr/>
          <p:nvPr/>
        </p:nvGrpSpPr>
        <p:grpSpPr>
          <a:xfrm>
            <a:off x="0" y="3429000"/>
            <a:ext cx="4572000" cy="3429000"/>
            <a:chOff x="0" y="3454632"/>
            <a:chExt cx="4572000" cy="3657600"/>
          </a:xfrm>
        </p:grpSpPr>
        <p:sp>
          <p:nvSpPr>
            <p:cNvPr id="23" name="TextBox 22"/>
            <p:cNvSpPr txBox="1"/>
            <p:nvPr/>
          </p:nvSpPr>
          <p:spPr>
            <a:xfrm>
              <a:off x="0" y="3454632"/>
              <a:ext cx="4572000" cy="3657600"/>
            </a:xfrm>
            <a:prstGeom prst="rect">
              <a:avLst/>
            </a:prstGeom>
            <a:solidFill>
              <a:schemeClr val="tx1"/>
            </a:solidFill>
            <a:ln>
              <a:solidFill>
                <a:schemeClr val="bg1"/>
              </a:solidFill>
            </a:ln>
          </p:spPr>
          <p:txBody>
            <a:bodyPr wrap="square" rtlCol="0">
              <a:spAutoFit/>
            </a:bodyPr>
            <a:lstStyle/>
            <a:p>
              <a:pPr marL="0" marR="0">
                <a:lnSpc>
                  <a:spcPct val="150000"/>
                </a:lnSpc>
                <a:spcBef>
                  <a:spcPts val="0"/>
                </a:spcBef>
                <a:spcAft>
                  <a:spcPts val="0"/>
                </a:spcAft>
              </a:pPr>
              <a:r>
                <a:rPr lang="en-US" sz="1200" b="1" dirty="0">
                  <a:solidFill>
                    <a:srgbClr val="000000"/>
                  </a:solidFill>
                  <a:latin typeface="Century Gothic" charset="0"/>
                  <a:ea typeface="Century Gothic" charset="0"/>
                  <a:cs typeface="Century Gothic" charset="0"/>
                </a:rPr>
                <a:t>Physics</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This module is developed in partnership </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with the American Association of Physics </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Teachers &amp; American Modeling Teachers </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Association. It helps students understand</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 dynamics concepts by using </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programming to build models of the </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physical world. The module is targeted at ninth grade, a year in which every student is expected to take science. The module is aligned to the Physics First movement, allowing teachers to present computational modeling as a basic tool to students preparing to study science more broadly.</a:t>
              </a:r>
            </a:p>
            <a:p>
              <a:pPr marL="0" marR="0">
                <a:lnSpc>
                  <a:spcPct val="150000"/>
                </a:lnSpc>
                <a:spcBef>
                  <a:spcPts val="0"/>
                </a:spcBef>
                <a:spcAft>
                  <a:spcPts val="0"/>
                </a:spcAft>
              </a:pPr>
              <a:endParaRPr lang="en-US" sz="1100" dirty="0">
                <a:solidFill>
                  <a:srgbClr val="000000"/>
                </a:solidFill>
                <a:latin typeface="Century Gothic" charset="0"/>
                <a:ea typeface="Century Gothic" charset="0"/>
                <a:cs typeface="Century Gothic" charset="0"/>
              </a:endParaRPr>
            </a:p>
          </p:txBody>
        </p:sp>
        <p:pic>
          <p:nvPicPr>
            <p:cNvPr id="28" name="Picture 27"/>
            <p:cNvPicPr/>
            <p:nvPr/>
          </p:nvPicPr>
          <p:blipFill rotWithShape="1">
            <a:blip r:embed="rId6" cstate="screen">
              <a:extLst>
                <a:ext uri="{28A0092B-C50C-407E-A947-70E740481C1C}">
                  <a14:useLocalDpi xmlns:a14="http://schemas.microsoft.com/office/drawing/2010/main"/>
                </a:ext>
              </a:extLst>
            </a:blip>
            <a:srcRect/>
            <a:stretch/>
          </p:blipFill>
          <p:spPr bwMode="auto">
            <a:xfrm>
              <a:off x="3078893" y="3505200"/>
              <a:ext cx="1403031" cy="1702912"/>
            </a:xfrm>
            <a:prstGeom prst="rect">
              <a:avLst/>
            </a:prstGeom>
            <a:ln>
              <a:noFill/>
            </a:ln>
            <a:extLst>
              <a:ext uri="{53640926-AAD7-44d8-BBD7-CCE9431645EC}">
                <a14:shadowObscured xmlns:wpc="http://schemas.microsoft.com/office/word/2010/wordprocessingCanvas" xmlns:mo="http://schemas.microsoft.com/office/mac/office/2008/main" xmlns:mc="http://schemas.openxmlformats.org/markup-compatibility/2006" xmlns:mv="urn:schemas-microsoft-com:mac:vml" xmlns:m="http://schemas.openxmlformats.org/officeDocument/2006/math" xmlns:wp14="http://schemas.microsoft.com/office/word/2010/wordprocessingDrawing" xmlns:wp="http://schemas.openxmlformats.org/drawingml/2006/wordprocessingDrawing" xmlns:w14="http://schemas.microsoft.com/office/word/2010/wordml" xmlns:w15="http://schemas.microsoft.com/office/word/2012/wordml" xmlns:wpg="http://schemas.microsoft.com/office/word/2010/wordprocessingGroup" xmlns:wpi="http://schemas.microsoft.com/office/word/2010/wordprocessingInk" xmlns:wne="http://schemas.microsoft.com/office/word/2006/wordml" xmlns:wps="http://schemas.microsoft.com/office/word/2010/wordprocessingShape" xmlns:pic="http://schemas.openxmlformats.org/drawingml/2006/picture" xmlns:a14="http://schemas.microsoft.com/office/drawing/2010/main" xmlns:w="http://schemas.openxmlformats.org/wordprocessingml/2006/main" xmlns:w10="urn:schemas-microsoft-com:office:word" xmlns:v="urn:schemas-microsoft-com:vml" xmlns:o="urn:schemas-microsoft-com:office:office" xmlns="" xmlns:lc="http://schemas.openxmlformats.org/drawingml/2006/lockedCanvas"/>
              </a:ext>
            </a:extLst>
          </p:spPr>
        </p:pic>
      </p:gr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978878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500"/>
                                        <p:tgtEl>
                                          <p:spTgt spid="2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0"/>
                                        </p:tgtEl>
                                        <p:attrNameLst>
                                          <p:attrName>style.visibility</p:attrName>
                                        </p:attrNameLst>
                                      </p:cBhvr>
                                      <p:to>
                                        <p:strVal val="visible"/>
                                      </p:to>
                                    </p:set>
                                    <p:animEffect transition="in" filter="fade">
                                      <p:cBhvr>
                                        <p:cTn id="1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Connect with Us!</a:t>
            </a:r>
          </a:p>
        </p:txBody>
      </p:sp>
      <p:pic>
        <p:nvPicPr>
          <p:cNvPr id="107523" name="Picture 1"/>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1984375" y="2205038"/>
            <a:ext cx="52070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7524" name="Picture 4"/>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1984375" y="2998788"/>
            <a:ext cx="52070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7525" name="TextBox 5"/>
          <p:cNvSpPr txBox="1">
            <a:spLocks noChangeArrowheads="1"/>
          </p:cNvSpPr>
          <p:nvPr/>
        </p:nvSpPr>
        <p:spPr bwMode="auto">
          <a:xfrm>
            <a:off x="2535238" y="2251075"/>
            <a:ext cx="25558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Arial" charset="0"/>
              </a:rPr>
              <a:t> / BootstrapWorld</a:t>
            </a:r>
          </a:p>
        </p:txBody>
      </p:sp>
      <p:sp>
        <p:nvSpPr>
          <p:cNvPr id="107526" name="TextBox 9"/>
          <p:cNvSpPr txBox="1">
            <a:spLocks noChangeArrowheads="1"/>
          </p:cNvSpPr>
          <p:nvPr/>
        </p:nvSpPr>
        <p:spPr bwMode="auto">
          <a:xfrm>
            <a:off x="2568575" y="3019425"/>
            <a:ext cx="26130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Arial" charset="0"/>
              </a:rPr>
              <a:t>@BootstrapWorld</a:t>
            </a:r>
          </a:p>
        </p:txBody>
      </p:sp>
      <p:sp>
        <p:nvSpPr>
          <p:cNvPr id="107527" name="TextBox 8"/>
          <p:cNvSpPr txBox="1">
            <a:spLocks noChangeArrowheads="1"/>
          </p:cNvSpPr>
          <p:nvPr/>
        </p:nvSpPr>
        <p:spPr bwMode="auto">
          <a:xfrm>
            <a:off x="2667000" y="3733800"/>
            <a:ext cx="29400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Arial" charset="0"/>
              </a:rPr>
              <a:t>bit.ly/BootstrapHelp</a:t>
            </a:r>
          </a:p>
        </p:txBody>
      </p:sp>
      <p:sp>
        <p:nvSpPr>
          <p:cNvPr id="107528" name="TextBox 1"/>
          <p:cNvSpPr txBox="1">
            <a:spLocks noChangeArrowheads="1"/>
          </p:cNvSpPr>
          <p:nvPr/>
        </p:nvSpPr>
        <p:spPr bwMode="auto">
          <a:xfrm>
            <a:off x="838200" y="3733800"/>
            <a:ext cx="17907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b="1">
                <a:solidFill>
                  <a:srgbClr val="92D050"/>
                </a:solidFill>
                <a:latin typeface="Arial" charset="0"/>
              </a:rPr>
              <a:t>Questions:</a:t>
            </a:r>
          </a:p>
        </p:txBody>
      </p:sp>
      <p:sp>
        <p:nvSpPr>
          <p:cNvPr id="10" name="TextBox 9"/>
          <p:cNvSpPr txBox="1">
            <a:spLocks noChangeArrowheads="1"/>
          </p:cNvSpPr>
          <p:nvPr/>
        </p:nvSpPr>
        <p:spPr bwMode="auto">
          <a:xfrm>
            <a:off x="3548379" y="4663430"/>
            <a:ext cx="219964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b="1" i="1" dirty="0">
                <a:solidFill>
                  <a:srgbClr val="92D050"/>
                </a:solidFill>
                <a:latin typeface="Arial" charset="0"/>
              </a:rPr>
              <a:t>Grab a photo!</a:t>
            </a:r>
          </a:p>
        </p:txBody>
      </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344641489"/>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28600" y="5791200"/>
            <a:ext cx="8686800" cy="880025"/>
          </a:xfrm>
        </p:spPr>
        <p:txBody>
          <a:bodyPr/>
          <a:lstStyle/>
          <a:p>
            <a:pPr>
              <a:defRPr/>
            </a:pPr>
            <a:r>
              <a:rPr lang="en-US" sz="4400" dirty="0"/>
              <a:t>We’d like your feedback!</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512733"/>
            <a:ext cx="2218545" cy="217542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r>
              <a:rPr lang="en-US" dirty="0"/>
              <a:t>The Austerity Problem</a:t>
            </a:r>
          </a:p>
        </p:txBody>
      </p:sp>
      <p:sp>
        <p:nvSpPr>
          <p:cNvPr id="13" name="Content Placeholder 12"/>
          <p:cNvSpPr>
            <a:spLocks noGrp="1"/>
          </p:cNvSpPr>
          <p:nvPr>
            <p:ph idx="1"/>
          </p:nvPr>
        </p:nvSpPr>
        <p:spPr/>
        <p:txBody>
          <a:bodyPr/>
          <a:lstStyle/>
          <a:p>
            <a:endParaRPr lang="en-US"/>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pic>
        <p:nvPicPr>
          <p:cNvPr id="5" name="Picture 4"/>
          <p:cNvPicPr>
            <a:picLocks noChangeAspect="1"/>
          </p:cNvPicPr>
          <p:nvPr/>
        </p:nvPicPr>
        <p:blipFill>
          <a:blip r:embed="rId3"/>
          <a:stretch>
            <a:fillRect/>
          </a:stretch>
        </p:blipFill>
        <p:spPr>
          <a:xfrm>
            <a:off x="152400" y="1603584"/>
            <a:ext cx="6246866" cy="1827882"/>
          </a:xfrm>
          <a:prstGeom prst="rect">
            <a:avLst/>
          </a:prstGeom>
        </p:spPr>
      </p:pic>
      <p:pic>
        <p:nvPicPr>
          <p:cNvPr id="8" name="Picture 7"/>
          <p:cNvPicPr>
            <a:picLocks noChangeAspect="1"/>
          </p:cNvPicPr>
          <p:nvPr/>
        </p:nvPicPr>
        <p:blipFill>
          <a:blip r:embed="rId4"/>
          <a:stretch>
            <a:fillRect/>
          </a:stretch>
        </p:blipFill>
        <p:spPr>
          <a:xfrm>
            <a:off x="1371600" y="3427006"/>
            <a:ext cx="7188522" cy="2637400"/>
          </a:xfrm>
          <a:prstGeom prst="rect">
            <a:avLst/>
          </a:prstGeom>
        </p:spPr>
      </p:pic>
      <p:pic>
        <p:nvPicPr>
          <p:cNvPr id="7" name="Picture 6"/>
          <p:cNvPicPr>
            <a:picLocks noChangeAspect="1"/>
          </p:cNvPicPr>
          <p:nvPr/>
        </p:nvPicPr>
        <p:blipFill>
          <a:blip r:embed="rId5"/>
          <a:stretch>
            <a:fillRect/>
          </a:stretch>
        </p:blipFill>
        <p:spPr>
          <a:xfrm>
            <a:off x="2209800" y="2299579"/>
            <a:ext cx="6134100" cy="3695700"/>
          </a:xfrm>
          <a:prstGeom prst="rect">
            <a:avLst/>
          </a:prstGeom>
        </p:spPr>
      </p:pic>
    </p:spTree>
    <p:extLst>
      <p:ext uri="{BB962C8B-B14F-4D97-AF65-F5344CB8AC3E}">
        <p14:creationId xmlns:p14="http://schemas.microsoft.com/office/powerpoint/2010/main" val="311654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304800" y="1951038"/>
            <a:ext cx="8686800" cy="4525962"/>
          </a:xfrm>
        </p:spPr>
        <p:txBody>
          <a:bodyPr/>
          <a:lstStyle/>
          <a:p>
            <a:r>
              <a:rPr lang="en-US" sz="2600" dirty="0"/>
              <a:t>Data Science is not about writing for-loops, queries or Excel formulas</a:t>
            </a:r>
            <a:r>
              <a:rPr lang="mr-IN" sz="2600" dirty="0"/>
              <a:t>…</a:t>
            </a:r>
            <a:endParaRPr lang="en-US" sz="2600" dirty="0"/>
          </a:p>
          <a:p>
            <a:endParaRPr lang="en-US" sz="2600" dirty="0"/>
          </a:p>
          <a:p>
            <a:r>
              <a:rPr lang="mr-IN" sz="2600" dirty="0"/>
              <a:t>…</a:t>
            </a:r>
            <a:r>
              <a:rPr lang="en-US" sz="2600" dirty="0"/>
              <a:t>any more than programming is about “writing code”</a:t>
            </a:r>
          </a:p>
          <a:p>
            <a:endParaRPr lang="en-US" sz="2600" i="1" dirty="0"/>
          </a:p>
          <a:p>
            <a:r>
              <a:rPr lang="en-US" sz="2600" dirty="0"/>
              <a:t>Data Science is about analysis, and </a:t>
            </a:r>
            <a:r>
              <a:rPr lang="en-US" sz="2600" b="1" dirty="0"/>
              <a:t>making sense of data</a:t>
            </a:r>
            <a:r>
              <a:rPr lang="en-US" sz="2600" dirty="0"/>
              <a:t>. If all we do is teach kids Excel, R, </a:t>
            </a:r>
            <a:r>
              <a:rPr lang="en-US" sz="2600" dirty="0" err="1"/>
              <a:t>etc</a:t>
            </a:r>
            <a:r>
              <a:rPr lang="mr-IN" sz="2600" dirty="0"/>
              <a:t>…</a:t>
            </a:r>
            <a:r>
              <a:rPr lang="en-US" sz="2600" dirty="0"/>
              <a:t>we fail.</a:t>
            </a:r>
          </a:p>
          <a:p>
            <a:endParaRPr lang="en-US" sz="2600" dirty="0"/>
          </a:p>
          <a:p>
            <a:pPr marL="0" indent="0">
              <a:buNone/>
            </a:pPr>
            <a:r>
              <a:rPr lang="en-US" b="1" i="1" dirty="0"/>
              <a:t>Principle 3: </a:t>
            </a:r>
            <a:r>
              <a:rPr lang="en-US" i="1" dirty="0"/>
              <a:t>Address the Austerity Problem</a:t>
            </a:r>
          </a:p>
        </p:txBody>
      </p:sp>
      <p:sp>
        <p:nvSpPr>
          <p:cNvPr id="12" name="Title 11"/>
          <p:cNvSpPr>
            <a:spLocks noGrp="1"/>
          </p:cNvSpPr>
          <p:nvPr>
            <p:ph type="title"/>
          </p:nvPr>
        </p:nvSpPr>
        <p:spPr/>
        <p:txBody>
          <a:bodyPr/>
          <a:lstStyle/>
          <a:p>
            <a:r>
              <a:rPr lang="en-US" dirty="0"/>
              <a:t>The Austerity Problem</a:t>
            </a:r>
          </a:p>
        </p:txBody>
      </p:sp>
      <p:grpSp>
        <p:nvGrpSpPr>
          <p:cNvPr id="3" name="Group 2"/>
          <p:cNvGrpSpPr/>
          <p:nvPr/>
        </p:nvGrpSpPr>
        <p:grpSpPr>
          <a:xfrm>
            <a:off x="-914400" y="1676400"/>
            <a:ext cx="10852065" cy="3932354"/>
            <a:chOff x="-1295400" y="1600200"/>
            <a:chExt cx="10852065" cy="3932354"/>
          </a:xfrm>
        </p:grpSpPr>
        <p:pic>
          <p:nvPicPr>
            <p:cNvPr id="10" name="Picture 9"/>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3352800" y="1600200"/>
              <a:ext cx="6203865" cy="3932354"/>
            </a:xfrm>
            <a:prstGeom prst="rect">
              <a:avLst/>
            </a:prstGeom>
          </p:spPr>
        </p:pic>
        <p:pic>
          <p:nvPicPr>
            <p:cNvPr id="2" name="Picture 1"/>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295400" y="1600200"/>
              <a:ext cx="5984017" cy="3932354"/>
            </a:xfrm>
            <a:prstGeom prst="rect">
              <a:avLst/>
            </a:prstGeom>
          </p:spPr>
        </p:pic>
      </p:grpSp>
    </p:spTree>
    <p:extLst>
      <p:ext uri="{BB962C8B-B14F-4D97-AF65-F5344CB8AC3E}">
        <p14:creationId xmlns:p14="http://schemas.microsoft.com/office/powerpoint/2010/main" val="1861771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fade">
                                      <p:cBhvr>
                                        <p:cTn id="12" dur="500"/>
                                        <p:tgtEl>
                                          <p:spTgt spid="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animEffect transition="in" filter="fade">
                                      <p:cBhvr>
                                        <p:cTn id="17" dur="500"/>
                                        <p:tgtEl>
                                          <p:spTgt spid="6">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6" end="6"/>
                                            </p:txEl>
                                          </p:spTgt>
                                        </p:tgtEl>
                                        <p:attrNameLst>
                                          <p:attrName>style.visibility</p:attrName>
                                        </p:attrNameLst>
                                      </p:cBhvr>
                                      <p:to>
                                        <p:strVal val="visible"/>
                                      </p:to>
                                    </p:set>
                                    <p:animEffect transition="in" filter="fade">
                                      <p:cBhvr>
                                        <p:cTn id="27"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tags/tag1.xml><?xml version="1.0" encoding="utf-8"?>
<p:tagLst xmlns:a="http://schemas.openxmlformats.org/drawingml/2006/main" xmlns:r="http://schemas.openxmlformats.org/officeDocument/2006/relationships" xmlns:p="http://schemas.openxmlformats.org/presentationml/2006/main">
  <p:tag name="TIMING" val="|1|0.5|0.5|0.6|0.6|0.5|0.7|1|1.1"/>
</p:tagLst>
</file>

<file path=ppt/tags/tag2.xml><?xml version="1.0" encoding="utf-8"?>
<p:tagLst xmlns:a="http://schemas.openxmlformats.org/drawingml/2006/main" xmlns:r="http://schemas.openxmlformats.org/officeDocument/2006/relationships" xmlns:p="http://schemas.openxmlformats.org/presentationml/2006/main">
  <p:tag name="TIMING" val="|1|0.5|0.5|0.6|0.6|0.5|0.7|1|1.1"/>
</p:tagLst>
</file>

<file path=ppt/tags/tag3.xml><?xml version="1.0" encoding="utf-8"?>
<p:tagLst xmlns:a="http://schemas.openxmlformats.org/drawingml/2006/main" xmlns:r="http://schemas.openxmlformats.org/officeDocument/2006/relationships" xmlns:p="http://schemas.openxmlformats.org/presentationml/2006/main">
  <p:tag name="TIMING" val="|1|0.5|0.5|0.6|0.6|0.5|0.7|1|1.1"/>
</p:tagLst>
</file>

<file path=ppt/tags/tag4.xml><?xml version="1.0" encoding="utf-8"?>
<p:tagLst xmlns:a="http://schemas.openxmlformats.org/drawingml/2006/main" xmlns:r="http://schemas.openxmlformats.org/officeDocument/2006/relationships" xmlns:p="http://schemas.openxmlformats.org/presentationml/2006/main">
  <p:tag name="TIMING" val="|1|0.5|0.5|0.6|0.6|0.5|0.7|1|1.1"/>
</p:tagLst>
</file>

<file path=ppt/tags/tag5.xml><?xml version="1.0" encoding="utf-8"?>
<p:tagLst xmlns:a="http://schemas.openxmlformats.org/drawingml/2006/main" xmlns:r="http://schemas.openxmlformats.org/officeDocument/2006/relationships" xmlns:p="http://schemas.openxmlformats.org/presentationml/2006/main">
  <p:tag name="TIMING" val="|1|0.5|0.5|0.6|0.6|0.5|0.7|1|1.1"/>
</p:tagLst>
</file>

<file path=ppt/theme/_rels/theme1.xml.rels><?xml version="1.0" encoding="UTF-8" standalone="yes"?>
<Relationships xmlns="http://schemas.openxmlformats.org/package/2006/relationships"><Relationship Id="rId1" Type="http://schemas.openxmlformats.org/officeDocument/2006/relationships/image" Target="NULL"/></Relationships>
</file>

<file path=ppt/theme/theme1.xml><?xml version="1.0" encoding="utf-8"?>
<a:theme xmlns:a="http://schemas.openxmlformats.org/drawingml/2006/main" name="Trek">
  <a:themeElements>
    <a:clrScheme name="Custom 1">
      <a:dk1>
        <a:srgbClr val="000000"/>
      </a:dk1>
      <a:lt1>
        <a:srgbClr val="FFFFFF"/>
      </a:lt1>
      <a:dk2>
        <a:srgbClr val="4E3B30"/>
      </a:dk2>
      <a:lt2>
        <a:srgbClr val="FBEEC9"/>
      </a:lt2>
      <a:accent1>
        <a:srgbClr val="9939F0"/>
      </a:accent1>
      <a:accent2>
        <a:srgbClr val="A5644E"/>
      </a:accent2>
      <a:accent3>
        <a:srgbClr val="B58B80"/>
      </a:accent3>
      <a:accent4>
        <a:srgbClr val="C3986D"/>
      </a:accent4>
      <a:accent5>
        <a:srgbClr val="A19574"/>
      </a:accent5>
      <a:accent6>
        <a:srgbClr val="C17529"/>
      </a:accent6>
      <a:hlink>
        <a:srgbClr val="AD1F1F"/>
      </a:hlink>
      <a:folHlink>
        <a:srgbClr val="FF0F00"/>
      </a:folHlink>
    </a:clrScheme>
    <a:fontScheme name="Trek">
      <a:majorFont>
        <a:latin typeface="Franklin Gothic Medium"/>
        <a:ea typeface=""/>
        <a:cs typeface=""/>
        <a:font script="Jpan" typeface="ヒラギノ角ゴ Pro W6"/>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Franklin Gothic Book"/>
        <a:ea typeface=""/>
        <a:cs typeface=""/>
        <a:font script="Jpan" typeface="ＭＳ Ｐゴシック"/>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Trek">
      <a:fillStyleLst>
        <a:solidFill>
          <a:schemeClr val="phClr"/>
        </a:solidFill>
        <a:gradFill rotWithShape="1">
          <a:gsLst>
            <a:gs pos="0">
              <a:schemeClr val="phClr">
                <a:tint val="30000"/>
                <a:satMod val="250000"/>
              </a:schemeClr>
            </a:gs>
            <a:gs pos="72000">
              <a:schemeClr val="phClr">
                <a:tint val="75000"/>
                <a:satMod val="210000"/>
              </a:schemeClr>
            </a:gs>
            <a:gs pos="100000">
              <a:schemeClr val="phClr">
                <a:tint val="85000"/>
                <a:satMod val="210000"/>
              </a:schemeClr>
            </a:gs>
          </a:gsLst>
          <a:lin ang="5400000" scaled="1"/>
        </a:gradFill>
        <a:gradFill rotWithShape="1">
          <a:gsLst>
            <a:gs pos="0">
              <a:schemeClr val="phClr">
                <a:tint val="75000"/>
                <a:shade val="85000"/>
                <a:satMod val="230000"/>
              </a:schemeClr>
            </a:gs>
            <a:gs pos="25000">
              <a:schemeClr val="phClr">
                <a:tint val="90000"/>
                <a:shade val="70000"/>
                <a:satMod val="220000"/>
              </a:schemeClr>
            </a:gs>
            <a:gs pos="50000">
              <a:schemeClr val="phClr">
                <a:tint val="90000"/>
                <a:shade val="58000"/>
                <a:satMod val="225000"/>
              </a:schemeClr>
            </a:gs>
            <a:gs pos="65000">
              <a:schemeClr val="phClr">
                <a:tint val="90000"/>
                <a:shade val="58000"/>
                <a:satMod val="225000"/>
              </a:schemeClr>
            </a:gs>
            <a:gs pos="80000">
              <a:schemeClr val="phClr">
                <a:tint val="90000"/>
                <a:shade val="69000"/>
                <a:satMod val="220000"/>
              </a:schemeClr>
            </a:gs>
            <a:gs pos="100000">
              <a:schemeClr val="phClr">
                <a:tint val="77000"/>
                <a:shade val="80000"/>
                <a:satMod val="230000"/>
              </a:schemeClr>
            </a:gs>
          </a:gsLst>
          <a:lin ang="5400000" scaled="1"/>
        </a:gradFill>
      </a:fillStyleLst>
      <a:lnStyleLst>
        <a:ln w="10000" cap="flat" cmpd="sng" algn="ctr">
          <a:solidFill>
            <a:schemeClr val="ph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76200" dist="50800" dir="5400000" rotWithShape="0">
              <a:srgbClr val="4E3B30">
                <a:alpha val="60000"/>
              </a:srgbClr>
            </a:outerShdw>
          </a:effectLst>
        </a:effectStyle>
        <a:effectStyle>
          <a:effectLst>
            <a:outerShdw blurRad="76200" dist="50800" dir="5400000" rotWithShape="0">
              <a:srgbClr val="4E3B30">
                <a:alpha val="60000"/>
              </a:srgbClr>
            </a:outerShdw>
          </a:effectLst>
          <a:scene3d>
            <a:camera prst="orthographicFront">
              <a:rot lat="0" lon="0" rev="0"/>
            </a:camera>
            <a:lightRig rig="threePt" dir="tl">
              <a:rot lat="0" lon="0" rev="0"/>
            </a:lightRig>
          </a:scene3d>
          <a:sp3d prstMaterial="metal">
            <a:bevelT w="10000" h="10000"/>
          </a:sp3d>
        </a:effectStyle>
        <a:effectStyle>
          <a:effectLst>
            <a:outerShdw blurRad="76200" dist="50800" dir="5400000" rotWithShape="0">
              <a:srgbClr val="4E3B30">
                <a:alpha val="60000"/>
              </a:srgbClr>
            </a:outerShdw>
          </a:effectLst>
          <a:scene3d>
            <a:camera prst="obliqueTopLeft" fov="600000">
              <a:rot lat="0" lon="0" rev="0"/>
            </a:camera>
            <a:lightRig rig="balanced" dir="t">
              <a:rot lat="0" lon="0" rev="19200000"/>
            </a:lightRig>
          </a:scene3d>
          <a:sp3d contourW="12700" prstMaterial="matte">
            <a:bevelT w="60000" h="50800"/>
            <a:contourClr>
              <a:schemeClr val="phClr">
                <a:shade val="60000"/>
                <a:satMod val="110000"/>
              </a:schemeClr>
            </a:contourClr>
          </a:sp3d>
        </a:effectStyle>
      </a:effectStyleLst>
      <a:bgFillStyleLst>
        <a:solidFill>
          <a:schemeClr val="phClr"/>
        </a:solidFill>
        <a:blipFill>
          <a:blip xmlns:r="http://schemas.openxmlformats.org/officeDocument/2006/relationships" r:embed="rId1">
            <a:duotone>
              <a:schemeClr val="phClr">
                <a:shade val="90000"/>
                <a:satMod val="150000"/>
              </a:schemeClr>
              <a:schemeClr val="phClr">
                <a:tint val="88000"/>
                <a:satMod val="105000"/>
              </a:schemeClr>
            </a:duotone>
          </a:blip>
          <a:tile tx="0" ty="0" sx="95000" sy="95000" flip="none" algn="t"/>
        </a:blipFill>
        <a:blipFill>
          <a:blip xmlns:r="http://schemas.openxmlformats.org/officeDocument/2006/relationships" r:embed="rId1">
            <a:duotone>
              <a:schemeClr val="phClr">
                <a:shade val="30000"/>
                <a:satMod val="455000"/>
              </a:schemeClr>
              <a:schemeClr val="phClr">
                <a:tint val="95000"/>
                <a:satMod val="120000"/>
              </a:schemeClr>
            </a:duotone>
          </a:blip>
          <a:stretch>
            <a:fillRect/>
          </a:stretch>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Trek.thmx</Template>
  <TotalTime>35151</TotalTime>
  <Words>3715</Words>
  <Application>Microsoft Macintosh PowerPoint</Application>
  <PresentationFormat>On-screen Show (4:3)</PresentationFormat>
  <Paragraphs>766</Paragraphs>
  <Slides>78</Slides>
  <Notes>46</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78</vt:i4>
      </vt:variant>
    </vt:vector>
  </HeadingPairs>
  <TitlesOfParts>
    <vt:vector size="92" baseType="lpstr">
      <vt:lpstr>Arial Unicode MS</vt:lpstr>
      <vt:lpstr>Century Gothic</vt:lpstr>
      <vt:lpstr>Courier</vt:lpstr>
      <vt:lpstr>Courier New</vt:lpstr>
      <vt:lpstr>Franklin Gothic Book</vt:lpstr>
      <vt:lpstr>Franklin Gothic Medium</vt:lpstr>
      <vt:lpstr>Helvetica</vt:lpstr>
      <vt:lpstr>Mangal</vt:lpstr>
      <vt:lpstr>ＭＳ Ｐゴシック</vt:lpstr>
      <vt:lpstr>Times New Roman</vt:lpstr>
      <vt:lpstr>Wingdings</vt:lpstr>
      <vt:lpstr>Wingdings 2</vt:lpstr>
      <vt:lpstr>Arial</vt:lpstr>
      <vt:lpstr>Trek</vt:lpstr>
      <vt:lpstr>PowerPoint Presentation</vt:lpstr>
      <vt:lpstr>PowerPoint Presentation</vt:lpstr>
      <vt:lpstr>What is Data Science?</vt:lpstr>
      <vt:lpstr>Design Principles</vt:lpstr>
      <vt:lpstr>Authentic &amp; Accessible</vt:lpstr>
      <vt:lpstr>The Austerity Problem</vt:lpstr>
      <vt:lpstr>The Austerity Problem</vt:lpstr>
      <vt:lpstr>The Austerity Problem</vt:lpstr>
      <vt:lpstr>The Austerity Problem</vt:lpstr>
      <vt:lpstr>Goals for this Workshop</vt:lpstr>
      <vt:lpstr>Bootstrap Materials</vt:lpstr>
      <vt:lpstr>10,000 Foot View</vt:lpstr>
      <vt:lpstr>10,000 Foot View</vt:lpstr>
      <vt:lpstr>10,000 Foot View</vt:lpstr>
      <vt:lpstr>10,000 Foot View</vt:lpstr>
      <vt:lpstr>10,000 Foot View</vt:lpstr>
      <vt:lpstr>Where Does DataScience Fit?</vt:lpstr>
      <vt:lpstr>Agenda</vt:lpstr>
      <vt:lpstr>Setting up your classroom</vt:lpstr>
      <vt:lpstr>Unit 1</vt:lpstr>
      <vt:lpstr>Do Now</vt:lpstr>
      <vt:lpstr>Introducing Pyret</vt:lpstr>
      <vt:lpstr>Tables</vt:lpstr>
      <vt:lpstr>Numbers and Strings</vt:lpstr>
      <vt:lpstr>Error Messages</vt:lpstr>
      <vt:lpstr>Booleans</vt:lpstr>
      <vt:lpstr>Functions in Pyret</vt:lpstr>
      <vt:lpstr>Back of your Book: Contracts!</vt:lpstr>
      <vt:lpstr>get-row</vt:lpstr>
      <vt:lpstr>Writing examples</vt:lpstr>
      <vt:lpstr>Getting columns from a Row</vt:lpstr>
      <vt:lpstr>Definitions in Pyret</vt:lpstr>
      <vt:lpstr>Unit 2</vt:lpstr>
      <vt:lpstr>The animals dataset</vt:lpstr>
      <vt:lpstr>Defining Values</vt:lpstr>
      <vt:lpstr>Defining Functions</vt:lpstr>
      <vt:lpstr>Defining Functions</vt:lpstr>
      <vt:lpstr>Project: Choose Your Dataset!</vt:lpstr>
      <vt:lpstr>Unit 3</vt:lpstr>
      <vt:lpstr>Review and Introduction</vt:lpstr>
      <vt:lpstr>Methods</vt:lpstr>
      <vt:lpstr>More Table Methods</vt:lpstr>
      <vt:lpstr>More Table Methods</vt:lpstr>
      <vt:lpstr>Table Plans</vt:lpstr>
      <vt:lpstr>Table Plan Practice</vt:lpstr>
      <vt:lpstr>Project: Choose Your Dataset!</vt:lpstr>
      <vt:lpstr>Unit 4</vt:lpstr>
      <vt:lpstr>Mean</vt:lpstr>
      <vt:lpstr>Median</vt:lpstr>
      <vt:lpstr>Modes</vt:lpstr>
      <vt:lpstr>Using Measures of Center</vt:lpstr>
      <vt:lpstr>Which measure is “best”?</vt:lpstr>
      <vt:lpstr>Table Plans</vt:lpstr>
      <vt:lpstr>Do Now</vt:lpstr>
      <vt:lpstr>Your dataset</vt:lpstr>
      <vt:lpstr>Unit 5</vt:lpstr>
      <vt:lpstr>Bar and Pie Charts</vt:lpstr>
      <vt:lpstr>PowerPoint Presentation</vt:lpstr>
      <vt:lpstr>PowerPoint Presentation</vt:lpstr>
      <vt:lpstr>Unit 6</vt:lpstr>
      <vt:lpstr>Visualizing Frequency</vt:lpstr>
      <vt:lpstr>Bins and Spread</vt:lpstr>
      <vt:lpstr>Which Chart is Best?</vt:lpstr>
      <vt:lpstr>Unit 7</vt:lpstr>
      <vt:lpstr>Do Now</vt:lpstr>
      <vt:lpstr>Scatter plots</vt:lpstr>
      <vt:lpstr>PowerPoint Presentation</vt:lpstr>
      <vt:lpstr>PowerPoint Presentation</vt:lpstr>
      <vt:lpstr>PowerPoint Presentation</vt:lpstr>
      <vt:lpstr>Unit 8</vt:lpstr>
      <vt:lpstr>PowerPoint Presentation</vt:lpstr>
      <vt:lpstr>PowerPoint Presentation</vt:lpstr>
      <vt:lpstr>PowerPoint Presentation</vt:lpstr>
      <vt:lpstr>Unit 9</vt:lpstr>
      <vt:lpstr>Fake News!</vt:lpstr>
      <vt:lpstr>PowerPoint Presentation</vt:lpstr>
      <vt:lpstr>Connect with Us!</vt:lpstr>
      <vt:lpstr>We’d like your feedback!</vt:lpstr>
    </vt:vector>
  </TitlesOfParts>
  <Manager/>
  <Company/>
  <LinksUpToDate>false</LinksUpToDate>
  <SharedDoc>false</SharedDoc>
  <HyperlinkBase/>
  <HyperlinksChanged>false</HyperlinksChanged>
  <AppVersion>15.0032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Emmanuel Schanzer</dc:creator>
  <cp:keywords/>
  <dc:description/>
  <cp:lastModifiedBy>Microsoft Office User</cp:lastModifiedBy>
  <cp:revision>745</cp:revision>
  <cp:lastPrinted>2010-06-15T20:49:49Z</cp:lastPrinted>
  <dcterms:created xsi:type="dcterms:W3CDTF">2015-08-09T14:46:48Z</dcterms:created>
  <dcterms:modified xsi:type="dcterms:W3CDTF">2017-11-20T22:44:12Z</dcterms:modified>
  <cp:category/>
</cp:coreProperties>
</file>